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tags/tag74.xml" ContentType="application/vnd.openxmlformats-officedocument.presentationml.tags+xml"/>
  <Override PartName="/ppt/notesSlides/notesSlide71.xml" ContentType="application/vnd.openxmlformats-officedocument.presentationml.notesSlide+xml"/>
  <Override PartName="/ppt/tags/tag75.xml" ContentType="application/vnd.openxmlformats-officedocument.presentationml.tags+xml"/>
  <Override PartName="/ppt/notesSlides/notesSlide72.xml" ContentType="application/vnd.openxmlformats-officedocument.presentationml.notesSlide+xml"/>
  <Override PartName="/ppt/tags/tag76.xml" ContentType="application/vnd.openxmlformats-officedocument.presentationml.tags+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76"/>
  </p:notesMasterIdLst>
  <p:handoutMasterIdLst>
    <p:handoutMasterId r:id="rId77"/>
  </p:handoutMasterIdLst>
  <p:sldIdLst>
    <p:sldId id="355" r:id="rId2"/>
    <p:sldId id="257" r:id="rId3"/>
    <p:sldId id="259" r:id="rId4"/>
    <p:sldId id="261" r:id="rId5"/>
    <p:sldId id="262" r:id="rId6"/>
    <p:sldId id="263" r:id="rId7"/>
    <p:sldId id="275" r:id="rId8"/>
    <p:sldId id="264" r:id="rId9"/>
    <p:sldId id="331" r:id="rId10"/>
    <p:sldId id="308" r:id="rId11"/>
    <p:sldId id="265" r:id="rId12"/>
    <p:sldId id="354" r:id="rId13"/>
    <p:sldId id="353" r:id="rId14"/>
    <p:sldId id="266" r:id="rId15"/>
    <p:sldId id="270" r:id="rId16"/>
    <p:sldId id="328" r:id="rId17"/>
    <p:sldId id="271" r:id="rId18"/>
    <p:sldId id="272" r:id="rId19"/>
    <p:sldId id="333" r:id="rId20"/>
    <p:sldId id="334" r:id="rId21"/>
    <p:sldId id="335" r:id="rId22"/>
    <p:sldId id="292" r:id="rId23"/>
    <p:sldId id="277" r:id="rId24"/>
    <p:sldId id="278" r:id="rId25"/>
    <p:sldId id="279" r:id="rId26"/>
    <p:sldId id="336" r:id="rId27"/>
    <p:sldId id="280" r:id="rId28"/>
    <p:sldId id="338" r:id="rId29"/>
    <p:sldId id="339" r:id="rId30"/>
    <p:sldId id="341" r:id="rId31"/>
    <p:sldId id="340" r:id="rId32"/>
    <p:sldId id="283" r:id="rId33"/>
    <p:sldId id="326" r:id="rId34"/>
    <p:sldId id="327" r:id="rId35"/>
    <p:sldId id="284" r:id="rId36"/>
    <p:sldId id="285" r:id="rId37"/>
    <p:sldId id="302" r:id="rId38"/>
    <p:sldId id="342" r:id="rId39"/>
    <p:sldId id="303" r:id="rId40"/>
    <p:sldId id="286" r:id="rId41"/>
    <p:sldId id="287" r:id="rId42"/>
    <p:sldId id="288" r:id="rId43"/>
    <p:sldId id="289" r:id="rId44"/>
    <p:sldId id="343" r:id="rId45"/>
    <p:sldId id="344" r:id="rId46"/>
    <p:sldId id="346" r:id="rId47"/>
    <p:sldId id="294" r:id="rId48"/>
    <p:sldId id="295" r:id="rId49"/>
    <p:sldId id="296" r:id="rId50"/>
    <p:sldId id="347" r:id="rId51"/>
    <p:sldId id="297" r:id="rId52"/>
    <p:sldId id="298" r:id="rId53"/>
    <p:sldId id="299" r:id="rId54"/>
    <p:sldId id="348" r:id="rId55"/>
    <p:sldId id="300" r:id="rId56"/>
    <p:sldId id="305" r:id="rId57"/>
    <p:sldId id="306" r:id="rId58"/>
    <p:sldId id="309" r:id="rId59"/>
    <p:sldId id="310" r:id="rId60"/>
    <p:sldId id="349" r:id="rId61"/>
    <p:sldId id="311" r:id="rId62"/>
    <p:sldId id="312" r:id="rId63"/>
    <p:sldId id="315" r:id="rId64"/>
    <p:sldId id="316" r:id="rId65"/>
    <p:sldId id="313" r:id="rId66"/>
    <p:sldId id="314" r:id="rId67"/>
    <p:sldId id="317" r:id="rId68"/>
    <p:sldId id="318" r:id="rId69"/>
    <p:sldId id="319" r:id="rId70"/>
    <p:sldId id="351" r:id="rId71"/>
    <p:sldId id="320" r:id="rId72"/>
    <p:sldId id="321" r:id="rId73"/>
    <p:sldId id="322" r:id="rId74"/>
    <p:sldId id="352" r:id="rId75"/>
  </p:sldIdLst>
  <p:sldSz cx="9144000" cy="6858000" type="screen4x3"/>
  <p:notesSz cx="7010400" cy="9296400"/>
  <p:custDataLst>
    <p:tags r:id="rId78"/>
  </p:custDataLst>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E7C"/>
    <a:srgbClr val="0033CC"/>
    <a:srgbClr val="D01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5359D17A-2A00-400F-9C08-E416E01B5730}" type="datetimeFigureOut">
              <a:rPr lang="en-US"/>
              <a:pPr>
                <a:defRPr/>
              </a:pPr>
              <a:t>5/22/2018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8B6A3223-0F75-444B-B4B0-3FA19D739539}" type="slidenum">
              <a:rPr lang="en-US"/>
              <a:pPr>
                <a:defRPr/>
              </a:pPr>
              <a:t>‹#›</a:t>
            </a:fld>
            <a:endParaRPr lang="en-US"/>
          </a:p>
        </p:txBody>
      </p:sp>
    </p:spTree>
    <p:extLst>
      <p:ext uri="{BB962C8B-B14F-4D97-AF65-F5344CB8AC3E}">
        <p14:creationId xmlns:p14="http://schemas.microsoft.com/office/powerpoint/2010/main" val="1556732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DD3FCF47-351A-470E-8271-5E634D2A50B8}" type="slidenum">
              <a:rPr lang="en-US"/>
              <a:pPr>
                <a:defRPr/>
              </a:pPr>
              <a:t>‹#›</a:t>
            </a:fld>
            <a:endParaRPr lang="en-US" dirty="0"/>
          </a:p>
        </p:txBody>
      </p:sp>
    </p:spTree>
    <p:extLst>
      <p:ext uri="{BB962C8B-B14F-4D97-AF65-F5344CB8AC3E}">
        <p14:creationId xmlns:p14="http://schemas.microsoft.com/office/powerpoint/2010/main" val="2899102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4FE6168-6695-4316-AE20-7C8A11C26971}" type="slidenum">
              <a:rPr lang="en-US" smtClean="0"/>
              <a:pPr/>
              <a:t>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231775" indent="-231775"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07B4B6FF-582A-4CED-BF0E-D1D751B7F90B}"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07B4B6FF-582A-4CED-BF0E-D1D751B7F90B}"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07B4B6FF-582A-4CED-BF0E-D1D751B7F90B}"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3ABC4EE9-B6EF-4CAF-A009-701BDED0EE7B}"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AE3DF6FF-B17B-4C4B-8920-9257C86ABA40}"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EDDD8820-54C4-469A-B423-A2C3C3C75C44}"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EDDD8820-54C4-469A-B423-A2C3C3C75C44}"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C24E27A1-092A-4134-A1A4-47DF1B3C78D2}"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B6D850C4-9E40-4A09-9339-92CC97438435}"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B6D850C4-9E40-4A09-9339-92CC97438435}"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0820E62-C117-4741-A40A-A2A9169A5796}" type="slidenum">
              <a:rPr lang="en-US" smtClean="0"/>
              <a:pPr/>
              <a:t>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231775" indent="-231775"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B6D850C4-9E40-4A09-9339-92CC97438435}"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B5F4253A-B5D2-4D64-8A5C-EB1271B7F5C7}"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8169878B-CE72-4D91-886A-EDF9755364B8}"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FBC5EF78-51AA-4972-941E-0E160C44696D}"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919B6146-13A4-45EB-BB35-4C00DA3E1BD2}"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919B6146-13A4-45EB-BB35-4C00DA3E1BD2}"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926E989D-F943-499B-869C-EB0FE916B237}"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8FECA23A-A705-4503-A335-91EE6F0BD229}"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8FECA23A-A705-4503-A335-91EE6F0BD229}"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8FECA23A-A705-4503-A335-91EE6F0BD229}"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61A3E2A0-80A5-4F21-9D94-17FFD81D2828}"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8FECA23A-A705-4503-A335-91EE6F0BD229}"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D7C1FCC9-2B2B-4E92-9E5B-5629091625B0}"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E8E62C33-E2FA-4F56-87F9-EE016D09F9D6}"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6C87F793-BC25-4714-92DB-24C9AE522A4C}"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6A34FD61-ED2F-4209-8E06-716C3B9ACABB}"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CE31B34E-5F70-465E-8744-25FA86D54360}"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A20AE260-E78A-431F-B021-52F7B2443978}"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A20AE260-E78A-431F-B021-52F7B2443978}"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C903AB0C-9FA4-40D2-8588-4C2B58F31652}"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AFF68999-0643-4D96-9C9B-C3E17702BEA7}"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100E5354-EB8F-4414-A7E2-8AEEE483C958}"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983DFB13-A834-4876-A125-EB40C86149E4}"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7753EEB3-E72B-47CC-94E9-C01CF0EA32BD}"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89C30CDC-5152-4817-AB20-9CEDADA8A236}"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89C30CDC-5152-4817-AB20-9CEDADA8A236}"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89C30CDC-5152-4817-AB20-9CEDADA8A236}"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89C30CDC-5152-4817-AB20-9CEDADA8A236}"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039D3A51-5616-4875-AAC8-4F56AF7D56FE}"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972C3DB0-7444-4998-AE79-0D45C3E7C405}"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61632412-6EDF-4256-BCF0-839F06263AAA}"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61632412-6EDF-4256-BCF0-839F06263AAA}"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ABB954D1-AA44-4EBC-8CD3-8793E9A5A801}"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29E25CBB-8259-4877-9A16-E1135F9E6D63}"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27EB9540-F99E-405B-90F9-257EA1F6E64C}"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4F01A443-DC2D-4A55-A9CB-CEE14937B8A4}"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4F01A443-DC2D-4A55-A9CB-CEE14937B8A4}"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489FD3FE-44CA-4F9C-9F85-953A47102BF1}" type="slidenum">
              <a:rPr lang="en-US" smtClean="0"/>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691A1619-3FDE-49E0-A8F9-5C114372B5AA}"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76C829C4-1379-4EE4-9FBD-5663658CD6B5}"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D49CAD83-FA3C-49B9-AD5C-6F05A10873FC}"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smtClean="0"/>
          </a:p>
        </p:txBody>
      </p:sp>
      <p:sp>
        <p:nvSpPr>
          <p:cNvPr id="121860" name="Slide Number Placeholder 3"/>
          <p:cNvSpPr>
            <a:spLocks noGrp="1"/>
          </p:cNvSpPr>
          <p:nvPr>
            <p:ph type="sldNum" sz="quarter" idx="5"/>
          </p:nvPr>
        </p:nvSpPr>
        <p:spPr>
          <a:noFill/>
        </p:spPr>
        <p:txBody>
          <a:bodyPr/>
          <a:lstStyle/>
          <a:p>
            <a:fld id="{090236D0-6417-42FB-A67F-7F486302CC7C}"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smtClean="0"/>
          </a:p>
        </p:txBody>
      </p:sp>
      <p:sp>
        <p:nvSpPr>
          <p:cNvPr id="121860" name="Slide Number Placeholder 3"/>
          <p:cNvSpPr>
            <a:spLocks noGrp="1"/>
          </p:cNvSpPr>
          <p:nvPr>
            <p:ph type="sldNum" sz="quarter" idx="5"/>
          </p:nvPr>
        </p:nvSpPr>
        <p:spPr>
          <a:noFill/>
        </p:spPr>
        <p:txBody>
          <a:bodyPr/>
          <a:lstStyle/>
          <a:p>
            <a:fld id="{090236D0-6417-42FB-A67F-7F486302CC7C}"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67A8BD2-4C69-435B-826A-3DB8DDBDBE77}" type="slidenum">
              <a:rPr lang="en-US" smtClean="0"/>
              <a:pPr/>
              <a:t>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smtClean="0"/>
          </a:p>
        </p:txBody>
      </p:sp>
      <p:sp>
        <p:nvSpPr>
          <p:cNvPr id="122884" name="Slide Number Placeholder 3"/>
          <p:cNvSpPr>
            <a:spLocks noGrp="1"/>
          </p:cNvSpPr>
          <p:nvPr>
            <p:ph type="sldNum" sz="quarter" idx="5"/>
          </p:nvPr>
        </p:nvSpPr>
        <p:spPr>
          <a:noFill/>
        </p:spPr>
        <p:txBody>
          <a:bodyPr/>
          <a:lstStyle/>
          <a:p>
            <a:fld id="{DAD4567D-5BF8-4737-A43D-EA1E7F80A7C6}" type="slidenum">
              <a:rPr lang="en-US" smtClean="0"/>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dirty="0" smtClean="0"/>
          </a:p>
        </p:txBody>
      </p:sp>
      <p:sp>
        <p:nvSpPr>
          <p:cNvPr id="123908" name="Slide Number Placeholder 3"/>
          <p:cNvSpPr>
            <a:spLocks noGrp="1"/>
          </p:cNvSpPr>
          <p:nvPr>
            <p:ph type="sldNum" sz="quarter" idx="5"/>
          </p:nvPr>
        </p:nvSpPr>
        <p:spPr>
          <a:noFill/>
        </p:spPr>
        <p:txBody>
          <a:bodyPr/>
          <a:lstStyle/>
          <a:p>
            <a:fld id="{9277F4BD-CA17-4E98-8589-7E183CC07D76}" type="slidenum">
              <a:rPr lang="en-US" smtClean="0"/>
              <a:pPr/>
              <a:t>62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29670285-BA0D-4F06-95D9-EB038C67696E}" type="slidenum">
              <a:rPr lang="en-US" smtClean="0"/>
              <a:pPr/>
              <a:t>63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D4E9488B-178C-42ED-9728-086B11FF90C7}" type="slidenum">
              <a:rPr lang="en-US" smtClean="0"/>
              <a:pPr/>
              <a:t>64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AD517D88-EA56-4444-B3C7-74CCDA06551B}" type="slidenum">
              <a:rPr lang="en-US" smtClean="0"/>
              <a:pPr/>
              <a:t>65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8D610B0F-980F-4D73-B914-E3E48CD5C91E}" type="slidenum">
              <a:rPr lang="en-US" smtClean="0"/>
              <a:pPr/>
              <a:t>66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31076" name="Slide Number Placeholder 3"/>
          <p:cNvSpPr>
            <a:spLocks noGrp="1"/>
          </p:cNvSpPr>
          <p:nvPr>
            <p:ph type="sldNum" sz="quarter" idx="5"/>
          </p:nvPr>
        </p:nvSpPr>
        <p:spPr>
          <a:noFill/>
        </p:spPr>
        <p:txBody>
          <a:bodyPr/>
          <a:lstStyle/>
          <a:p>
            <a:fld id="{A1E5159A-A709-45BF-852B-D660173E2DB5}" type="slidenum">
              <a:rPr lang="en-US" smtClean="0"/>
              <a:pPr/>
              <a:t>67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90336936-598C-46D4-8358-1920C7BD8805}" type="slidenum">
              <a:rPr lang="en-US" smtClean="0"/>
              <a:pPr/>
              <a:t>68</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AE7FC194-9582-4B59-A001-7BAA84FA429A}" type="slidenum">
              <a:rPr lang="en-US" smtClean="0"/>
              <a:pPr/>
              <a:t>69</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AE7FC194-9582-4B59-A001-7BAA84FA429A}" type="slidenum">
              <a:rPr lang="en-US" smtClean="0"/>
              <a:pPr/>
              <a:t>70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65B740CC-6F3A-4122-8D56-193CE5BCAF9C}" type="slidenum">
              <a:rPr lang="en-US" smtClean="0"/>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a:noFill/>
        </p:spPr>
        <p:txBody>
          <a:bodyPr/>
          <a:lstStyle/>
          <a:p>
            <a:fld id="{A8F83095-87C6-478A-ABFD-AFF69C29C3A3}" type="slidenum">
              <a:rPr lang="en-US" smtClean="0"/>
              <a:pPr/>
              <a:t>71</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fld id="{264FDB29-396D-46FD-A40C-C2B72BAD4A3C}" type="slidenum">
              <a:rPr lang="en-US" smtClean="0"/>
              <a:pPr/>
              <a:t>72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Slide Number Placeholder 3"/>
          <p:cNvSpPr>
            <a:spLocks noGrp="1"/>
          </p:cNvSpPr>
          <p:nvPr>
            <p:ph type="sldNum" sz="quarter" idx="5"/>
          </p:nvPr>
        </p:nvSpPr>
        <p:spPr>
          <a:noFill/>
        </p:spPr>
        <p:txBody>
          <a:bodyPr/>
          <a:lstStyle/>
          <a:p>
            <a:fld id="{81062DB4-42D4-46D6-AF96-D82B59E5FF62}" type="slidenum">
              <a:rPr lang="en-US" smtClean="0"/>
              <a:pPr/>
              <a:t>73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Slide Number Placeholder 3"/>
          <p:cNvSpPr>
            <a:spLocks noGrp="1"/>
          </p:cNvSpPr>
          <p:nvPr>
            <p:ph type="sldNum" sz="quarter" idx="5"/>
          </p:nvPr>
        </p:nvSpPr>
        <p:spPr>
          <a:noFill/>
        </p:spPr>
        <p:txBody>
          <a:bodyPr/>
          <a:lstStyle/>
          <a:p>
            <a:fld id="{81062DB4-42D4-46D6-AF96-D82B59E5FF62}" type="slidenum">
              <a:rPr lang="en-US" smtClean="0"/>
              <a:pPr/>
              <a:t>74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8930E3D0-201D-43CD-8C6C-C7DDA9D2526A}"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848BE810-5300-4328-99E2-AA88910A477E}"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5908D-CFCB-4B13-A66B-BAE51901015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7FB45-4A50-477A-B236-C54001C3CEF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542A44-6941-4250-B062-845181D6BF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7CAFEF-5260-47D8-A060-6846E81E08A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C9202-11AE-4E04-8D70-30124935B9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AA6435-6880-47E1-AB7A-900CD50DB4A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6509E9-E850-4786-A3CD-282DA2DDF06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F40D82-64D2-410F-8C80-2C36A0EABA4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00FA7A-8F3D-4D99-BFCE-5223E8AD239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C7FED2-B5F5-4231-B0D1-7BDE4477D4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D8927-2D7E-48E1-90AD-8B3D7303129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5DC8DB-F242-4A49-BBD2-D8B5340019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template_cover.eps"/>
          <p:cNvPicPr>
            <a:picLocks noChangeAspect="1"/>
          </p:cNvPicPr>
          <p:nvPr/>
        </p:nvPicPr>
        <p:blipFill rotWithShape="1">
          <a:blip r:embed="rId3">
            <a:extLst>
              <a:ext uri="{28A0092B-C50C-407E-A947-70E740481C1C}">
                <a14:useLocalDpi xmlns:a14="http://schemas.microsoft.com/office/drawing/2010/main" val="0"/>
              </a:ext>
            </a:extLst>
          </a:blip>
          <a:srcRect t="5267" b="4527"/>
          <a:stretch/>
        </p:blipFill>
        <p:spPr>
          <a:xfrm>
            <a:off x="533400" y="1066800"/>
            <a:ext cx="7924800" cy="4876800"/>
          </a:xfrm>
          <a:prstGeom prst="rect">
            <a:avLst/>
          </a:prstGeom>
        </p:spPr>
      </p:pic>
      <p:sp>
        <p:nvSpPr>
          <p:cNvPr id="3" name="Rectangle 2"/>
          <p:cNvSpPr/>
          <p:nvPr/>
        </p:nvSpPr>
        <p:spPr>
          <a:xfrm>
            <a:off x="994846" y="2286000"/>
            <a:ext cx="5990743" cy="1077218"/>
          </a:xfrm>
          <a:prstGeom prst="rect">
            <a:avLst/>
          </a:prstGeom>
        </p:spPr>
        <p:txBody>
          <a:bodyPr wrap="none">
            <a:spAutoFit/>
          </a:bodyPr>
          <a:lstStyle/>
          <a:p>
            <a:r>
              <a:rPr lang="en-US" sz="3200" dirty="0"/>
              <a:t>Exploring Banner Finance </a:t>
            </a:r>
            <a:r>
              <a:rPr lang="en-US" sz="3200" dirty="0" smtClean="0"/>
              <a:t>Pages</a:t>
            </a:r>
          </a:p>
          <a:p>
            <a:r>
              <a:rPr lang="en-US" sz="3200" dirty="0" smtClean="0"/>
              <a:t>Banner 9</a:t>
            </a:r>
            <a:endParaRPr lang="en-US" sz="3200" dirty="0"/>
          </a:p>
        </p:txBody>
      </p:sp>
      <p:sp>
        <p:nvSpPr>
          <p:cNvPr id="4" name="Rectangle 3"/>
          <p:cNvSpPr/>
          <p:nvPr/>
        </p:nvSpPr>
        <p:spPr>
          <a:xfrm>
            <a:off x="968826" y="3473003"/>
            <a:ext cx="4572000" cy="646331"/>
          </a:xfrm>
          <a:prstGeom prst="rect">
            <a:avLst/>
          </a:prstGeom>
        </p:spPr>
        <p:txBody>
          <a:bodyPr>
            <a:spAutoFit/>
          </a:bodyPr>
          <a:lstStyle/>
          <a:p>
            <a:r>
              <a:rPr lang="en-US" b="1" dirty="0"/>
              <a:t>Banner Finance </a:t>
            </a:r>
          </a:p>
          <a:p>
            <a:r>
              <a:rPr lang="en-US" b="1" dirty="0"/>
              <a:t>University Controller’s Office</a:t>
            </a:r>
          </a:p>
        </p:txBody>
      </p:sp>
    </p:spTree>
    <p:custDataLst>
      <p:tags r:id="rId1"/>
    </p:custDataLst>
    <p:extLst>
      <p:ext uri="{BB962C8B-B14F-4D97-AF65-F5344CB8AC3E}">
        <p14:creationId xmlns:p14="http://schemas.microsoft.com/office/powerpoint/2010/main" val="74520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381000"/>
            <a:ext cx="7848600" cy="990600"/>
          </a:xfrm>
        </p:spPr>
        <p:txBody>
          <a:bodyPr/>
          <a:lstStyle/>
          <a:p>
            <a:pPr eaLnBrk="1" hangingPunct="1"/>
            <a:r>
              <a:rPr lang="en-US" sz="2800" dirty="0" smtClean="0">
                <a:solidFill>
                  <a:srgbClr val="0070C0"/>
                </a:solidFill>
                <a:latin typeface="Calibri" pitchFamily="34" charset="0"/>
                <a:cs typeface="Calibri" pitchFamily="34" charset="0"/>
              </a:rPr>
              <a:t>Navigating Banner Pages</a:t>
            </a:r>
            <a:r>
              <a:rPr lang="en-US" sz="2000" dirty="0" smtClean="0">
                <a:solidFill>
                  <a:srgbClr val="0070C0"/>
                </a:solidFill>
                <a:latin typeface="Trebuchet MS" pitchFamily="34" charset="0"/>
              </a:rPr>
              <a:t/>
            </a:r>
            <a:br>
              <a:rPr lang="en-US" sz="2000" dirty="0" smtClean="0">
                <a:solidFill>
                  <a:srgbClr val="0070C0"/>
                </a:solidFill>
                <a:latin typeface="Trebuchet MS" pitchFamily="34" charset="0"/>
              </a:rPr>
            </a:br>
            <a:r>
              <a:rPr lang="en-US" sz="2000" dirty="0" smtClean="0">
                <a:solidFill>
                  <a:srgbClr val="0070C0"/>
                </a:solidFill>
                <a:latin typeface="Trebuchet MS" pitchFamily="34" charset="0"/>
              </a:rPr>
              <a:t/>
            </a:r>
            <a:br>
              <a:rPr lang="en-US" sz="2000" dirty="0" smtClean="0">
                <a:solidFill>
                  <a:srgbClr val="0070C0"/>
                </a:solidFill>
                <a:latin typeface="Trebuchet MS" pitchFamily="34" charset="0"/>
              </a:rPr>
            </a:br>
            <a:r>
              <a:rPr lang="en-US" sz="1800" dirty="0" smtClean="0">
                <a:latin typeface="+mn-lt"/>
              </a:rPr>
              <a:t>You can also browse to the page by navigating through the menu folders on the General Menu (tiled bars); options will appear under the “Banner” name after selecting this option. Continue through the menu options.</a:t>
            </a:r>
            <a:r>
              <a:rPr lang="en-US" sz="1600" dirty="0" smtClean="0">
                <a:latin typeface="Trebuchet MS" pitchFamily="34" charset="0"/>
              </a:rPr>
              <a:t/>
            </a:r>
            <a:br>
              <a:rPr lang="en-US" sz="1600" dirty="0" smtClean="0">
                <a:latin typeface="Trebuchet MS" pitchFamily="34" charset="0"/>
              </a:rPr>
            </a:br>
            <a:endParaRPr lang="en-US" sz="1600" dirty="0" smtClean="0">
              <a:solidFill>
                <a:srgbClr val="0070C0"/>
              </a:solidFill>
              <a:latin typeface="Trebuchet MS"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15525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1655618"/>
            <a:ext cx="2195512" cy="329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1600200" y="2133600"/>
            <a:ext cx="12192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737372"/>
            <a:ext cx="1933575" cy="470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V="1">
            <a:off x="4495800" y="2133600"/>
            <a:ext cx="1447800" cy="1152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838200" y="1219200"/>
            <a:ext cx="1181100" cy="6096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457200" y="228600"/>
            <a:ext cx="8229600" cy="1905000"/>
          </a:xfrm>
        </p:spPr>
        <p:txBody>
          <a:bodyPr rtlCol="0">
            <a:normAutofit/>
          </a:bodyPr>
          <a:lstStyle/>
          <a:p>
            <a:pPr eaLnBrk="1" fontAlgn="auto" hangingPunct="1">
              <a:spcAft>
                <a:spcPts val="0"/>
              </a:spcAft>
              <a:defRPr/>
            </a:pPr>
            <a:r>
              <a:rPr lang="en-US" sz="3200" dirty="0">
                <a:solidFill>
                  <a:srgbClr val="0070C0"/>
                </a:solidFill>
                <a:latin typeface="Calibri" pitchFamily="34" charset="0"/>
                <a:cs typeface="Calibri" pitchFamily="34" charset="0"/>
              </a:rPr>
              <a:t>Navigating Banner </a:t>
            </a:r>
            <a:r>
              <a:rPr lang="en-US" sz="3200" dirty="0" smtClean="0">
                <a:solidFill>
                  <a:srgbClr val="0070C0"/>
                </a:solidFill>
                <a:latin typeface="Calibri" pitchFamily="34" charset="0"/>
                <a:cs typeface="Calibri" pitchFamily="34" charset="0"/>
              </a:rPr>
              <a:t>pages</a:t>
            </a:r>
            <a:r>
              <a:rPr lang="en-US" sz="2400" dirty="0" smtClean="0">
                <a:solidFill>
                  <a:srgbClr val="0070C0"/>
                </a:solidFill>
                <a:latin typeface="Trebuchet MS" pitchFamily="34" charset="0"/>
              </a:rPr>
              <a:t/>
            </a:r>
            <a:br>
              <a:rPr lang="en-US" sz="2400" dirty="0" smtClean="0">
                <a:solidFill>
                  <a:srgbClr val="0070C0"/>
                </a:solidFill>
                <a:latin typeface="Trebuchet MS" pitchFamily="34" charset="0"/>
              </a:rPr>
            </a:br>
            <a:r>
              <a:rPr lang="en-US" sz="1700" dirty="0" smtClean="0">
                <a:latin typeface="+mn-lt"/>
              </a:rPr>
              <a:t>You can also use the Related menu on the Toolbar to access a more detailed view of a related page. Select Related from the toolbar to see which detail pages can be opened from an existing page.</a:t>
            </a:r>
            <a:endParaRPr lang="en-US" sz="1600" dirty="0" smtClean="0">
              <a:solidFill>
                <a:srgbClr val="0070C0"/>
              </a:solidFill>
              <a:latin typeface="Trebuchet MS" pitchFamily="34" charset="0"/>
            </a:endParaRPr>
          </a:p>
        </p:txBody>
      </p:sp>
      <p:sp>
        <p:nvSpPr>
          <p:cNvPr id="14349" name="TextBox 22"/>
          <p:cNvSpPr txBox="1">
            <a:spLocks noChangeArrowheads="1"/>
          </p:cNvSpPr>
          <p:nvPr/>
        </p:nvSpPr>
        <p:spPr bwMode="auto">
          <a:xfrm>
            <a:off x="2667000" y="5791200"/>
            <a:ext cx="1676400" cy="381000"/>
          </a:xfrm>
          <a:prstGeom prst="rect">
            <a:avLst/>
          </a:prstGeom>
          <a:noFill/>
          <a:ln w="9525">
            <a:noFill/>
            <a:miter lim="800000"/>
            <a:headEnd/>
            <a:tailEnd/>
          </a:ln>
        </p:spPr>
        <p:txBody>
          <a:bodyPr>
            <a:spAutoFit/>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88392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V="1">
            <a:off x="6400800" y="2382214"/>
            <a:ext cx="1607318" cy="31513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50" name="TextBox 23"/>
          <p:cNvSpPr txBox="1">
            <a:spLocks noChangeArrowheads="1"/>
          </p:cNvSpPr>
          <p:nvPr/>
        </p:nvSpPr>
        <p:spPr bwMode="auto">
          <a:xfrm>
            <a:off x="2438400" y="5533545"/>
            <a:ext cx="4025678" cy="646331"/>
          </a:xfrm>
          <a:prstGeom prst="rect">
            <a:avLst/>
          </a:prstGeom>
          <a:noFill/>
          <a:ln w="9525">
            <a:solidFill>
              <a:srgbClr val="FF0000"/>
            </a:solidFill>
            <a:miter lim="800000"/>
            <a:headEnd/>
            <a:tailEnd/>
          </a:ln>
        </p:spPr>
        <p:txBody>
          <a:bodyPr wrap="square">
            <a:spAutoFit/>
          </a:bodyPr>
          <a:lstStyle/>
          <a:p>
            <a:r>
              <a:rPr lang="en-US" sz="1200" dirty="0" smtClean="0">
                <a:solidFill>
                  <a:srgbClr val="FF0000"/>
                </a:solidFill>
              </a:rPr>
              <a:t>Select “Related” icon </a:t>
            </a:r>
            <a:r>
              <a:rPr lang="en-US" sz="1200" dirty="0">
                <a:solidFill>
                  <a:srgbClr val="FF0000"/>
                </a:solidFill>
              </a:rPr>
              <a:t>to </a:t>
            </a:r>
            <a:r>
              <a:rPr lang="en-US" sz="1200" dirty="0" smtClean="0">
                <a:solidFill>
                  <a:srgbClr val="FF0000"/>
                </a:solidFill>
              </a:rPr>
              <a:t>see a more detailed view of your page </a:t>
            </a:r>
            <a:r>
              <a:rPr lang="en-US" sz="1200" dirty="0">
                <a:solidFill>
                  <a:srgbClr val="FF0000"/>
                </a:solidFill>
              </a:rPr>
              <a:t>results. </a:t>
            </a:r>
            <a:r>
              <a:rPr lang="en-US" sz="1200" dirty="0" smtClean="0">
                <a:solidFill>
                  <a:srgbClr val="FF0000"/>
                </a:solidFill>
              </a:rPr>
              <a:t>After selecting “Related”, a list of other available pages will appear in a drop down menu. </a:t>
            </a:r>
            <a:endParaRPr lang="en-US" sz="12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457200" y="228600"/>
            <a:ext cx="8229600" cy="1905000"/>
          </a:xfrm>
        </p:spPr>
        <p:txBody>
          <a:bodyPr rtlCol="0">
            <a:normAutofit/>
          </a:bodyPr>
          <a:lstStyle/>
          <a:p>
            <a:pPr eaLnBrk="1" fontAlgn="auto" hangingPunct="1">
              <a:spcAft>
                <a:spcPts val="0"/>
              </a:spcAft>
              <a:defRPr/>
            </a:pPr>
            <a:r>
              <a:rPr lang="en-US" sz="3200" dirty="0">
                <a:solidFill>
                  <a:srgbClr val="0070C0"/>
                </a:solidFill>
                <a:latin typeface="Calibri" pitchFamily="34" charset="0"/>
                <a:cs typeface="Calibri" pitchFamily="34" charset="0"/>
              </a:rPr>
              <a:t>Navigating Banner </a:t>
            </a:r>
            <a:r>
              <a:rPr lang="en-US" sz="3200" dirty="0" smtClean="0">
                <a:solidFill>
                  <a:srgbClr val="0070C0"/>
                </a:solidFill>
                <a:latin typeface="Calibri" pitchFamily="34" charset="0"/>
                <a:cs typeface="Calibri" pitchFamily="34" charset="0"/>
              </a:rPr>
              <a:t>Pages</a:t>
            </a:r>
            <a:r>
              <a:rPr lang="en-US" sz="2400" dirty="0" smtClean="0">
                <a:solidFill>
                  <a:srgbClr val="0070C0"/>
                </a:solidFill>
                <a:latin typeface="Trebuchet MS" pitchFamily="34" charset="0"/>
              </a:rPr>
              <a:t/>
            </a:r>
            <a:br>
              <a:rPr lang="en-US" sz="2400" dirty="0" smtClean="0">
                <a:solidFill>
                  <a:srgbClr val="0070C0"/>
                </a:solidFill>
                <a:latin typeface="Trebuchet MS" pitchFamily="34" charset="0"/>
              </a:rPr>
            </a:br>
            <a:r>
              <a:rPr lang="en-US" sz="1700" dirty="0" smtClean="0">
                <a:latin typeface="+mn-lt"/>
              </a:rPr>
              <a:t>You can also use the Related menu on the Toolbar to access a more detailed view of a related page. Select Related from the toolbar to see which detail pages can be opened from an existing page.</a:t>
            </a:r>
            <a:endParaRPr lang="en-US" sz="1600" dirty="0" smtClean="0">
              <a:solidFill>
                <a:srgbClr val="0070C0"/>
              </a:solidFill>
              <a:latin typeface="Trebuchet MS" pitchFamily="34" charset="0"/>
            </a:endParaRPr>
          </a:p>
        </p:txBody>
      </p:sp>
      <p:sp>
        <p:nvSpPr>
          <p:cNvPr id="14349" name="TextBox 22"/>
          <p:cNvSpPr txBox="1">
            <a:spLocks noChangeArrowheads="1"/>
          </p:cNvSpPr>
          <p:nvPr/>
        </p:nvSpPr>
        <p:spPr bwMode="auto">
          <a:xfrm>
            <a:off x="2667000" y="5791200"/>
            <a:ext cx="1676400" cy="381000"/>
          </a:xfrm>
          <a:prstGeom prst="rect">
            <a:avLst/>
          </a:prstGeom>
          <a:noFill/>
          <a:ln w="9525">
            <a:noFill/>
            <a:miter lim="800000"/>
            <a:headEnd/>
            <a:tailEnd/>
          </a:ln>
        </p:spPr>
        <p:txBody>
          <a:bodyPr>
            <a:spAutoFit/>
          </a:bodyPr>
          <a:lstStyle/>
          <a:p>
            <a:endParaRPr lang="en-US"/>
          </a:p>
        </p:txBody>
      </p:sp>
      <p:sp>
        <p:nvSpPr>
          <p:cNvPr id="14350" name="TextBox 23"/>
          <p:cNvSpPr txBox="1">
            <a:spLocks noChangeArrowheads="1"/>
          </p:cNvSpPr>
          <p:nvPr/>
        </p:nvSpPr>
        <p:spPr bwMode="auto">
          <a:xfrm>
            <a:off x="2379727" y="5791200"/>
            <a:ext cx="4025678" cy="646331"/>
          </a:xfrm>
          <a:prstGeom prst="rect">
            <a:avLst/>
          </a:prstGeom>
          <a:noFill/>
          <a:ln w="9525">
            <a:solidFill>
              <a:srgbClr val="FF0000"/>
            </a:solidFill>
            <a:miter lim="800000"/>
            <a:headEnd/>
            <a:tailEnd/>
          </a:ln>
        </p:spPr>
        <p:txBody>
          <a:bodyPr wrap="square">
            <a:spAutoFit/>
          </a:bodyPr>
          <a:lstStyle/>
          <a:p>
            <a:r>
              <a:rPr lang="en-US" sz="1200" dirty="0" smtClean="0">
                <a:solidFill>
                  <a:srgbClr val="FF0000"/>
                </a:solidFill>
              </a:rPr>
              <a:t>Select “Related” icon </a:t>
            </a:r>
            <a:r>
              <a:rPr lang="en-US" sz="1200" dirty="0">
                <a:solidFill>
                  <a:srgbClr val="FF0000"/>
                </a:solidFill>
              </a:rPr>
              <a:t>to </a:t>
            </a:r>
            <a:r>
              <a:rPr lang="en-US" sz="1200" dirty="0" smtClean="0">
                <a:solidFill>
                  <a:srgbClr val="FF0000"/>
                </a:solidFill>
              </a:rPr>
              <a:t>see a more detailed view of your page </a:t>
            </a:r>
            <a:r>
              <a:rPr lang="en-US" sz="1200" dirty="0">
                <a:solidFill>
                  <a:srgbClr val="FF0000"/>
                </a:solidFill>
              </a:rPr>
              <a:t>results. </a:t>
            </a:r>
            <a:r>
              <a:rPr lang="en-US" sz="1200" dirty="0" smtClean="0">
                <a:solidFill>
                  <a:srgbClr val="FF0000"/>
                </a:solidFill>
              </a:rPr>
              <a:t>After selecting “Related”, a list of other available pages will appear in a drop down menu. </a:t>
            </a:r>
            <a:endParaRPr lang="en-US" sz="12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39" y="1828799"/>
            <a:ext cx="7696200" cy="388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V="1">
            <a:off x="6019800" y="3124200"/>
            <a:ext cx="1143000" cy="2667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12999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457200" y="228600"/>
            <a:ext cx="8229600" cy="1905000"/>
          </a:xfrm>
        </p:spPr>
        <p:txBody>
          <a:bodyPr rtlCol="0">
            <a:normAutofit fontScale="90000"/>
          </a:bodyPr>
          <a:lstStyle/>
          <a:p>
            <a:pPr eaLnBrk="1" fontAlgn="auto" hangingPunct="1">
              <a:spcAft>
                <a:spcPts val="0"/>
              </a:spcAft>
              <a:defRPr/>
            </a:pPr>
            <a:r>
              <a:rPr lang="en-US" sz="3100" dirty="0" smtClean="0">
                <a:solidFill>
                  <a:srgbClr val="0070C0"/>
                </a:solidFill>
                <a:latin typeface="Calibri" pitchFamily="34" charset="0"/>
                <a:cs typeface="Calibri" pitchFamily="34" charset="0"/>
              </a:rPr>
              <a:t>FGIBSUM-Organization Budget Summary Page</a:t>
            </a:r>
            <a:r>
              <a:rPr lang="en-US" sz="2400" dirty="0" smtClean="0">
                <a:solidFill>
                  <a:srgbClr val="0070C0"/>
                </a:solidFill>
                <a:latin typeface="Trebuchet MS" pitchFamily="34" charset="0"/>
              </a:rPr>
              <a:t/>
            </a:r>
            <a:br>
              <a:rPr lang="en-US" sz="2400" dirty="0" smtClean="0">
                <a:solidFill>
                  <a:srgbClr val="0070C0"/>
                </a:solidFill>
                <a:latin typeface="Trebuchet MS" pitchFamily="34" charset="0"/>
              </a:rPr>
            </a:br>
            <a:r>
              <a:rPr lang="en-US" sz="2000" dirty="0" smtClean="0">
                <a:solidFill>
                  <a:srgbClr val="0070C0"/>
                </a:solidFill>
                <a:latin typeface="+mn-lt"/>
              </a:rPr>
              <a:t>(Acronym=Finance, General Ledger, Inquiry, Budget Summary)</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r>
              <a:rPr lang="en-US" sz="1700" dirty="0" smtClean="0">
                <a:latin typeface="+mn-lt"/>
              </a:rPr>
              <a:t>FGIBSUM displays summarized budget information for a selected organization. Adjusted Budget (Current Budget), year-to-date activity (transactions), commitments (encumbrances) and available balance are summarized on this page by major category type. In the key block area (top of the page) enter the org (organization or index number) and press the tab key on your keyboard. You can also change the Fiscal Year by using the drop down box or manually changing it. Ignore the Commit Indicator. VCU does not use this field. Click on the “GO” icon.</a:t>
            </a:r>
            <a:r>
              <a:rPr lang="en-US" sz="1600" dirty="0" smtClean="0">
                <a:latin typeface="Trebuchet MS" pitchFamily="34" charset="0"/>
              </a:rPr>
              <a:t/>
            </a:r>
            <a:br>
              <a:rPr lang="en-US" sz="1600" dirty="0" smtClean="0">
                <a:latin typeface="Trebuchet MS" pitchFamily="34" charset="0"/>
              </a:rPr>
            </a:br>
            <a:endParaRPr lang="en-US" sz="1600" dirty="0" smtClean="0">
              <a:solidFill>
                <a:srgbClr val="0070C0"/>
              </a:solidFill>
              <a:latin typeface="Trebuchet MS" pitchFamily="34" charset="0"/>
            </a:endParaRPr>
          </a:p>
        </p:txBody>
      </p:sp>
      <p:sp>
        <p:nvSpPr>
          <p:cNvPr id="14343" name="TextBox 11"/>
          <p:cNvSpPr txBox="1">
            <a:spLocks noChangeArrowheads="1"/>
          </p:cNvSpPr>
          <p:nvPr/>
        </p:nvSpPr>
        <p:spPr bwMode="auto">
          <a:xfrm>
            <a:off x="152400" y="4715194"/>
            <a:ext cx="2362200" cy="461665"/>
          </a:xfrm>
          <a:prstGeom prst="rect">
            <a:avLst/>
          </a:prstGeom>
          <a:noFill/>
          <a:ln w="9525">
            <a:solidFill>
              <a:srgbClr val="FF0000"/>
            </a:solidFill>
            <a:miter lim="800000"/>
            <a:headEnd/>
            <a:tailEnd/>
          </a:ln>
        </p:spPr>
        <p:txBody>
          <a:bodyPr wrap="square">
            <a:spAutoFit/>
          </a:bodyPr>
          <a:lstStyle/>
          <a:p>
            <a:r>
              <a:rPr lang="en-US" sz="1200" dirty="0">
                <a:solidFill>
                  <a:srgbClr val="FF0000"/>
                </a:solidFill>
              </a:rPr>
              <a:t>Enter your Org (Index Code) here, then press the Tab key.</a:t>
            </a:r>
          </a:p>
        </p:txBody>
      </p:sp>
      <p:sp>
        <p:nvSpPr>
          <p:cNvPr id="14349" name="TextBox 22"/>
          <p:cNvSpPr txBox="1">
            <a:spLocks noChangeArrowheads="1"/>
          </p:cNvSpPr>
          <p:nvPr/>
        </p:nvSpPr>
        <p:spPr bwMode="auto">
          <a:xfrm>
            <a:off x="2667000" y="5791200"/>
            <a:ext cx="1676400" cy="381000"/>
          </a:xfrm>
          <a:prstGeom prst="rect">
            <a:avLst/>
          </a:prstGeom>
          <a:noFill/>
          <a:ln w="9525">
            <a:noFill/>
            <a:miter lim="800000"/>
            <a:headEnd/>
            <a:tailEnd/>
          </a:ln>
        </p:spPr>
        <p:txBody>
          <a:bodyPr>
            <a:spAutoFit/>
          </a:bodyPr>
          <a:lstStyle/>
          <a:p>
            <a:endParaRPr lang="en-US"/>
          </a:p>
        </p:txBody>
      </p:sp>
      <p:sp>
        <p:nvSpPr>
          <p:cNvPr id="14350" name="TextBox 23"/>
          <p:cNvSpPr txBox="1">
            <a:spLocks noChangeArrowheads="1"/>
          </p:cNvSpPr>
          <p:nvPr/>
        </p:nvSpPr>
        <p:spPr bwMode="auto">
          <a:xfrm>
            <a:off x="5943600" y="4648200"/>
            <a:ext cx="2286000" cy="461665"/>
          </a:xfrm>
          <a:prstGeom prst="rect">
            <a:avLst/>
          </a:prstGeom>
          <a:noFill/>
          <a:ln w="9525">
            <a:solidFill>
              <a:srgbClr val="FF0000"/>
            </a:solidFill>
            <a:miter lim="800000"/>
            <a:headEnd/>
            <a:tailEnd/>
          </a:ln>
        </p:spPr>
        <p:txBody>
          <a:bodyPr wrap="square">
            <a:spAutoFit/>
          </a:bodyPr>
          <a:lstStyle/>
          <a:p>
            <a:r>
              <a:rPr lang="en-US" sz="1200" dirty="0" smtClean="0">
                <a:solidFill>
                  <a:srgbClr val="FF0000"/>
                </a:solidFill>
              </a:rPr>
              <a:t>Select “Go” icon </a:t>
            </a:r>
            <a:r>
              <a:rPr lang="en-US" sz="1200" dirty="0">
                <a:solidFill>
                  <a:srgbClr val="FF0000"/>
                </a:solidFill>
              </a:rPr>
              <a:t>to see </a:t>
            </a:r>
            <a:r>
              <a:rPr lang="en-US" sz="1200" dirty="0" smtClean="0">
                <a:solidFill>
                  <a:srgbClr val="FF0000"/>
                </a:solidFill>
              </a:rPr>
              <a:t>page </a:t>
            </a:r>
            <a:r>
              <a:rPr lang="en-US" sz="1200" dirty="0">
                <a:solidFill>
                  <a:srgbClr val="FF0000"/>
                </a:solidFill>
              </a:rPr>
              <a:t>results. </a:t>
            </a:r>
          </a:p>
        </p:txBody>
      </p:sp>
      <p:sp>
        <p:nvSpPr>
          <p:cNvPr id="16" name="TextBox 15"/>
          <p:cNvSpPr txBox="1"/>
          <p:nvPr/>
        </p:nvSpPr>
        <p:spPr>
          <a:xfrm>
            <a:off x="838200" y="3878042"/>
            <a:ext cx="762000" cy="276999"/>
          </a:xfrm>
          <a:prstGeom prst="rect">
            <a:avLst/>
          </a:prstGeom>
          <a:noFill/>
          <a:ln>
            <a:solidFill>
              <a:srgbClr val="FF0000"/>
            </a:solidFill>
          </a:ln>
        </p:spPr>
        <p:txBody>
          <a:bodyPr wrap="square" rtlCol="0">
            <a:spAutoFit/>
          </a:bodyPr>
          <a:lstStyle/>
          <a:p>
            <a:r>
              <a:rPr lang="en-US" sz="1200" dirty="0" smtClean="0">
                <a:solidFill>
                  <a:srgbClr val="FF0000"/>
                </a:solidFill>
              </a:rPr>
              <a:t>Ignore</a:t>
            </a:r>
            <a:endParaRPr lang="en-US" sz="1200" dirty="0">
              <a:solidFill>
                <a:srgbClr val="FF0000"/>
              </a:solidFill>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26027" y="2280876"/>
            <a:ext cx="8229600" cy="149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V="1">
            <a:off x="4114800" y="2734040"/>
            <a:ext cx="377536" cy="8473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52400" y="2781300"/>
            <a:ext cx="1447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flipV="1">
            <a:off x="419100" y="2857501"/>
            <a:ext cx="0" cy="18576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6" name="TextBox 18"/>
          <p:cNvSpPr txBox="1">
            <a:spLocks noChangeArrowheads="1"/>
          </p:cNvSpPr>
          <p:nvPr/>
        </p:nvSpPr>
        <p:spPr bwMode="auto">
          <a:xfrm>
            <a:off x="3435927" y="3662295"/>
            <a:ext cx="1828800" cy="461665"/>
          </a:xfrm>
          <a:prstGeom prst="rect">
            <a:avLst/>
          </a:prstGeom>
          <a:noFill/>
          <a:ln w="9525">
            <a:solidFill>
              <a:srgbClr val="FF0000"/>
            </a:solidFill>
            <a:miter lim="800000"/>
            <a:headEnd/>
            <a:tailEnd/>
          </a:ln>
        </p:spPr>
        <p:txBody>
          <a:bodyPr wrap="square">
            <a:spAutoFit/>
          </a:bodyPr>
          <a:lstStyle/>
          <a:p>
            <a:r>
              <a:rPr lang="en-US" sz="1200" dirty="0">
                <a:solidFill>
                  <a:srgbClr val="FF0000"/>
                </a:solidFill>
              </a:rPr>
              <a:t>You can change the Fiscal Year here.</a:t>
            </a:r>
          </a:p>
        </p:txBody>
      </p:sp>
      <p:cxnSp>
        <p:nvCxnSpPr>
          <p:cNvPr id="19" name="Straight Arrow Connector 18"/>
          <p:cNvCxnSpPr/>
          <p:nvPr/>
        </p:nvCxnSpPr>
        <p:spPr>
          <a:xfrm flipH="1" flipV="1">
            <a:off x="762000" y="3041027"/>
            <a:ext cx="228600" cy="852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7848600" y="2737504"/>
            <a:ext cx="228600" cy="19106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2699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1676400"/>
          </a:xfrm>
        </p:spPr>
        <p:txBody>
          <a:bodyPr/>
          <a:lstStyle/>
          <a:p>
            <a:pPr eaLnBrk="1" hangingPunct="1"/>
            <a:r>
              <a:rPr lang="en-US" sz="2000" dirty="0" smtClean="0">
                <a:solidFill>
                  <a:srgbClr val="0070C0"/>
                </a:solidFill>
                <a:latin typeface="+mn-lt"/>
              </a:rPr>
              <a:t>FGIBSUM</a:t>
            </a:r>
            <a:r>
              <a:rPr lang="en-US" sz="2000" dirty="0" smtClean="0">
                <a:solidFill>
                  <a:srgbClr val="0070C0"/>
                </a:solidFill>
                <a:latin typeface="Trebuchet MS" pitchFamily="34" charset="0"/>
              </a:rPr>
              <a:t> </a:t>
            </a:r>
            <a:r>
              <a:rPr lang="en-US" sz="1500" dirty="0" smtClean="0">
                <a:latin typeface="+mn-lt"/>
              </a:rPr>
              <a:t>(continued)-The activity on the page is summarized by Type: Revenue Labor, Expenditures and Transfers. You’ll notice that this particular org has budget and activity in labor(personnel expenses) and expenditures, but no revenues. Since the Banner default is to assume revenues and subtract expenditures, you may find the negative numbers in the Net Total fields to be misleading. This is something you’ll have to keep in mind for orgs with expenditure budget only. The Available Balances shown are correct, but they include any Commitments (encumbrances). </a:t>
            </a:r>
            <a:endParaRPr lang="en-US" sz="1500" dirty="0" smtClean="0">
              <a:solidFill>
                <a:srgbClr val="0070C0"/>
              </a:solidFill>
              <a:latin typeface="+mn-lt"/>
            </a:endParaRPr>
          </a:p>
        </p:txBody>
      </p:sp>
      <p:sp>
        <p:nvSpPr>
          <p:cNvPr id="15366" name="TextBox 7"/>
          <p:cNvSpPr txBox="1">
            <a:spLocks noChangeArrowheads="1"/>
          </p:cNvSpPr>
          <p:nvPr/>
        </p:nvSpPr>
        <p:spPr bwMode="auto">
          <a:xfrm>
            <a:off x="457200" y="4267200"/>
            <a:ext cx="2438400" cy="600164"/>
          </a:xfrm>
          <a:prstGeom prst="rect">
            <a:avLst/>
          </a:prstGeom>
          <a:noFill/>
          <a:ln w="9525">
            <a:solidFill>
              <a:srgbClr val="FF0000"/>
            </a:solidFill>
            <a:miter lim="800000"/>
            <a:headEnd/>
            <a:tailEnd/>
          </a:ln>
        </p:spPr>
        <p:txBody>
          <a:bodyPr wrap="square">
            <a:spAutoFit/>
          </a:bodyPr>
          <a:lstStyle/>
          <a:p>
            <a:r>
              <a:rPr lang="en-US" sz="1100" b="1" dirty="0">
                <a:solidFill>
                  <a:srgbClr val="FF0000"/>
                </a:solidFill>
              </a:rPr>
              <a:t>The Net Totals will appear as negative if the Org does not earn revenues. </a:t>
            </a:r>
          </a:p>
        </p:txBody>
      </p:sp>
      <p:sp>
        <p:nvSpPr>
          <p:cNvPr id="15368" name="TextBox 9"/>
          <p:cNvSpPr txBox="1">
            <a:spLocks noChangeArrowheads="1"/>
          </p:cNvSpPr>
          <p:nvPr/>
        </p:nvSpPr>
        <p:spPr bwMode="auto">
          <a:xfrm>
            <a:off x="6096000" y="4267200"/>
            <a:ext cx="2438400" cy="600164"/>
          </a:xfrm>
          <a:prstGeom prst="rect">
            <a:avLst/>
          </a:prstGeom>
          <a:noFill/>
          <a:ln w="9525">
            <a:solidFill>
              <a:srgbClr val="FF0000"/>
            </a:solidFill>
            <a:miter lim="800000"/>
            <a:headEnd/>
            <a:tailEnd/>
          </a:ln>
        </p:spPr>
        <p:txBody>
          <a:bodyPr wrap="square">
            <a:spAutoFit/>
          </a:bodyPr>
          <a:lstStyle/>
          <a:p>
            <a:r>
              <a:rPr lang="en-US" sz="1100" b="1" dirty="0">
                <a:solidFill>
                  <a:srgbClr val="FF0000"/>
                </a:solidFill>
              </a:rPr>
              <a:t>The Available Balance appears correctly, but includes Commitments.</a:t>
            </a:r>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8686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stCxn id="15366" idx="0"/>
          </p:cNvCxnSpPr>
          <p:nvPr/>
        </p:nvCxnSpPr>
        <p:spPr>
          <a:xfrm flipV="1">
            <a:off x="1676400" y="3657600"/>
            <a:ext cx="14478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5368" idx="0"/>
          </p:cNvCxnSpPr>
          <p:nvPr/>
        </p:nvCxnSpPr>
        <p:spPr>
          <a:xfrm flipH="1" flipV="1">
            <a:off x="7086600" y="3848100"/>
            <a:ext cx="228600" cy="41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458200" cy="1981200"/>
          </a:xfrm>
        </p:spPr>
        <p:txBody>
          <a:bodyPr/>
          <a:lstStyle/>
          <a:p>
            <a:pPr eaLnBrk="1" hangingPunct="1"/>
            <a:r>
              <a:rPr lang="en-US" sz="2800" dirty="0" smtClean="0">
                <a:solidFill>
                  <a:srgbClr val="0070C0"/>
                </a:solidFill>
                <a:latin typeface="Calibri" pitchFamily="34" charset="0"/>
                <a:cs typeface="Calibri" pitchFamily="34" charset="0"/>
              </a:rPr>
              <a:t>FGIBAVL-Budget Availability Status</a:t>
            </a:r>
            <a:r>
              <a:rPr lang="en-US" sz="2000" dirty="0" smtClean="0">
                <a:solidFill>
                  <a:srgbClr val="0070C0"/>
                </a:solidFill>
                <a:latin typeface="Trebuchet MS" pitchFamily="34" charset="0"/>
              </a:rPr>
              <a:t/>
            </a:r>
            <a:br>
              <a:rPr lang="en-US" sz="2000" dirty="0" smtClean="0">
                <a:solidFill>
                  <a:srgbClr val="0070C0"/>
                </a:solidFill>
                <a:latin typeface="Trebuchet MS" pitchFamily="34" charset="0"/>
              </a:rPr>
            </a:br>
            <a:r>
              <a:rPr lang="en-US" sz="1600" dirty="0" smtClean="0">
                <a:solidFill>
                  <a:srgbClr val="0070C0"/>
                </a:solidFill>
                <a:latin typeface="Calibri" pitchFamily="34" charset="0"/>
                <a:cs typeface="Calibri" pitchFamily="34" charset="0"/>
              </a:rPr>
              <a:t>(Acronym=Finance, General Ledger, Inquiry, Budget Availability)</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r>
              <a:rPr lang="en-US" sz="1500" dirty="0" smtClean="0">
                <a:latin typeface="+mn-lt"/>
              </a:rPr>
              <a:t>FGIBAVL provides an overview of your department’s budget by budget pool (a summarized expense category). The page summarizes the current budget and expenditures in major categories with available balances given for each pool. Tab to the Index field and enter your Index code. Press the tab key. This page requires you enter an Account code as well. For example, to view all pools and expenditures, enter 50000 in the Account field. To view all non-salary related expenditure budget pools, enter 60000 in the Account field. Leave the Commit Type indicator set to Both. VCU does not use this particular feature. Click the “Go” icon when ready to view the results.</a:t>
            </a:r>
            <a:endParaRPr lang="en-US" sz="1500" dirty="0" smtClean="0">
              <a:solidFill>
                <a:srgbClr val="0070C0"/>
              </a:solidFill>
              <a:latin typeface="+mn-lt"/>
            </a:endParaRPr>
          </a:p>
        </p:txBody>
      </p:sp>
      <p:sp>
        <p:nvSpPr>
          <p:cNvPr id="16390" name="TextBox 8"/>
          <p:cNvSpPr txBox="1">
            <a:spLocks noChangeArrowheads="1"/>
          </p:cNvSpPr>
          <p:nvPr/>
        </p:nvSpPr>
        <p:spPr bwMode="auto">
          <a:xfrm>
            <a:off x="76200" y="5560218"/>
            <a:ext cx="2286000" cy="461963"/>
          </a:xfrm>
          <a:prstGeom prst="rect">
            <a:avLst/>
          </a:prstGeom>
          <a:noFill/>
          <a:ln w="9525">
            <a:solidFill>
              <a:srgbClr val="FF0000"/>
            </a:solidFill>
            <a:miter lim="800000"/>
            <a:headEnd/>
            <a:tailEnd/>
          </a:ln>
        </p:spPr>
        <p:txBody>
          <a:bodyPr>
            <a:spAutoFit/>
          </a:bodyPr>
          <a:lstStyle/>
          <a:p>
            <a:r>
              <a:rPr lang="en-US" sz="1200" dirty="0">
                <a:solidFill>
                  <a:srgbClr val="FF0000"/>
                </a:solidFill>
              </a:rPr>
              <a:t>1. Enter the Index. Press tab key.</a:t>
            </a:r>
          </a:p>
        </p:txBody>
      </p:sp>
      <p:sp>
        <p:nvSpPr>
          <p:cNvPr id="16393" name="TextBox 12"/>
          <p:cNvSpPr txBox="1">
            <a:spLocks noChangeArrowheads="1"/>
          </p:cNvSpPr>
          <p:nvPr/>
        </p:nvSpPr>
        <p:spPr bwMode="auto">
          <a:xfrm>
            <a:off x="2438400" y="5047321"/>
            <a:ext cx="3124200" cy="830263"/>
          </a:xfrm>
          <a:prstGeom prst="rect">
            <a:avLst/>
          </a:prstGeom>
          <a:noFill/>
          <a:ln w="9525">
            <a:solidFill>
              <a:srgbClr val="FF0000"/>
            </a:solidFill>
            <a:miter lim="800000"/>
            <a:headEnd/>
            <a:tailEnd/>
          </a:ln>
        </p:spPr>
        <p:txBody>
          <a:bodyPr>
            <a:spAutoFit/>
          </a:bodyPr>
          <a:lstStyle/>
          <a:p>
            <a:r>
              <a:rPr lang="en-US" sz="1200" dirty="0">
                <a:solidFill>
                  <a:srgbClr val="FF0000"/>
                </a:solidFill>
              </a:rPr>
              <a:t>2. Enter the budget pool account in the account field. All subsequent budget pools will display. Here we’ve chosen non-labor expenses.</a:t>
            </a:r>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7620000" cy="2434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138545" y="3200400"/>
            <a:ext cx="699655" cy="232063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8372" y="3013868"/>
            <a:ext cx="1219200" cy="186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6" name="TextBox 16"/>
          <p:cNvSpPr txBox="1">
            <a:spLocks noChangeArrowheads="1"/>
          </p:cNvSpPr>
          <p:nvPr/>
        </p:nvSpPr>
        <p:spPr bwMode="auto">
          <a:xfrm>
            <a:off x="6248400" y="4907812"/>
            <a:ext cx="2286000" cy="276999"/>
          </a:xfrm>
          <a:prstGeom prst="rect">
            <a:avLst/>
          </a:prstGeom>
          <a:noFill/>
          <a:ln w="9525">
            <a:solidFill>
              <a:srgbClr val="FF0000"/>
            </a:solidFill>
            <a:miter lim="800000"/>
            <a:headEnd/>
            <a:tailEnd/>
          </a:ln>
        </p:spPr>
        <p:txBody>
          <a:bodyPr>
            <a:spAutoFit/>
          </a:bodyPr>
          <a:lstStyle/>
          <a:p>
            <a:r>
              <a:rPr lang="en-US" sz="1200" dirty="0">
                <a:solidFill>
                  <a:srgbClr val="FF0000"/>
                </a:solidFill>
              </a:rPr>
              <a:t>3. Click on the </a:t>
            </a:r>
            <a:r>
              <a:rPr lang="en-US" sz="1200" dirty="0" smtClean="0">
                <a:solidFill>
                  <a:srgbClr val="FF0000"/>
                </a:solidFill>
              </a:rPr>
              <a:t>“Go” icon</a:t>
            </a:r>
            <a:r>
              <a:rPr lang="en-US" sz="1200" dirty="0">
                <a:solidFill>
                  <a:srgbClr val="FF0000"/>
                </a:solidFill>
              </a:rPr>
              <a:t>.</a:t>
            </a:r>
          </a:p>
        </p:txBody>
      </p:sp>
      <p:cxnSp>
        <p:nvCxnSpPr>
          <p:cNvPr id="21" name="Straight Arrow Connector 20"/>
          <p:cNvCxnSpPr/>
          <p:nvPr/>
        </p:nvCxnSpPr>
        <p:spPr>
          <a:xfrm flipV="1">
            <a:off x="6629400" y="2961788"/>
            <a:ext cx="990600" cy="194602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295400" y="3657600"/>
            <a:ext cx="1219200" cy="138871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6052000"/>
            <a:ext cx="3819524"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V="1">
            <a:off x="5410200" y="5791200"/>
            <a:ext cx="533400" cy="23098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16"/>
          <p:cNvSpPr txBox="1">
            <a:spLocks noChangeArrowheads="1"/>
          </p:cNvSpPr>
          <p:nvPr/>
        </p:nvSpPr>
        <p:spPr bwMode="auto">
          <a:xfrm>
            <a:off x="5969577" y="5191184"/>
            <a:ext cx="2310245" cy="830997"/>
          </a:xfrm>
          <a:prstGeom prst="rect">
            <a:avLst/>
          </a:prstGeom>
          <a:noFill/>
          <a:ln w="9525">
            <a:solidFill>
              <a:srgbClr val="FF0000"/>
            </a:solidFill>
            <a:miter lim="800000"/>
            <a:headEnd/>
            <a:tailEnd/>
          </a:ln>
        </p:spPr>
        <p:txBody>
          <a:bodyPr wrap="square">
            <a:spAutoFit/>
          </a:bodyPr>
          <a:lstStyle/>
          <a:p>
            <a:r>
              <a:rPr lang="en-US" sz="1200" dirty="0">
                <a:solidFill>
                  <a:srgbClr val="FF0000"/>
                </a:solidFill>
              </a:rPr>
              <a:t>4</a:t>
            </a:r>
            <a:r>
              <a:rPr lang="en-US" sz="1200" dirty="0" smtClean="0">
                <a:solidFill>
                  <a:srgbClr val="FF0000"/>
                </a:solidFill>
              </a:rPr>
              <a:t>. If you do not enter an account code before clicking </a:t>
            </a:r>
            <a:r>
              <a:rPr lang="en-US" sz="1200" dirty="0">
                <a:solidFill>
                  <a:srgbClr val="FF0000"/>
                </a:solidFill>
              </a:rPr>
              <a:t>on the </a:t>
            </a:r>
            <a:r>
              <a:rPr lang="en-US" sz="1200" dirty="0" smtClean="0">
                <a:solidFill>
                  <a:srgbClr val="FF0000"/>
                </a:solidFill>
              </a:rPr>
              <a:t>“Go” icon, you will receive this notice.</a:t>
            </a:r>
            <a:endParaRPr lang="en-US" sz="12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371600"/>
          </a:xfrm>
        </p:spPr>
        <p:txBody>
          <a:bodyPr/>
          <a:lstStyle/>
          <a:p>
            <a:pPr eaLnBrk="1" hangingPunct="1"/>
            <a:r>
              <a:rPr lang="en-US" sz="2000" dirty="0" smtClean="0">
                <a:solidFill>
                  <a:srgbClr val="0070C0"/>
                </a:solidFill>
                <a:latin typeface="+mn-lt"/>
              </a:rPr>
              <a:t>FGIBAVL</a:t>
            </a:r>
            <a:r>
              <a:rPr lang="en-US" sz="1500" dirty="0" smtClean="0">
                <a:latin typeface="+mn-lt"/>
              </a:rPr>
              <a:t>(continued)-a budget pool is a 5 digit summary account used for budgeting purposes only. For instance, telephone and network costs are budgeted in account pool 63000. Transactions for telephone and network costs will post to the more specific 6 digit accounts that fall under this budget pool. </a:t>
            </a:r>
            <a:endParaRPr lang="en-US" sz="1500" dirty="0" smtClean="0">
              <a:solidFill>
                <a:srgbClr val="0070C0"/>
              </a:solidFill>
              <a:latin typeface="+mn-lt"/>
            </a:endParaRPr>
          </a:p>
        </p:txBody>
      </p:sp>
      <p:sp>
        <p:nvSpPr>
          <p:cNvPr id="2" name="Content Placeholder 1"/>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600200"/>
            <a:ext cx="8458201" cy="455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04800"/>
            <a:ext cx="8534400" cy="1752600"/>
          </a:xfrm>
        </p:spPr>
        <p:txBody>
          <a:bodyPr/>
          <a:lstStyle/>
          <a:p>
            <a:pPr eaLnBrk="1" hangingPunct="1"/>
            <a:r>
              <a:rPr lang="en-US" sz="2000" dirty="0" smtClean="0">
                <a:solidFill>
                  <a:srgbClr val="0070C0"/>
                </a:solidFill>
                <a:latin typeface="+mn-lt"/>
              </a:rPr>
              <a:t>FGIBAVL</a:t>
            </a:r>
            <a:r>
              <a:rPr lang="en-US" sz="1500" dirty="0" smtClean="0">
                <a:latin typeface="+mn-lt"/>
              </a:rPr>
              <a:t>(continued)-Current budget*, year-to-date expenditures, commitments and available balance are shown for each major budget category (budget pool), excluding salaries. You’ll notice on this page that the totals are positive numbers as this page does not include revenues. This particular page will not return results for accounts beginning with 4 (revenue accounts).</a:t>
            </a:r>
            <a:br>
              <a:rPr lang="en-US" sz="1500" dirty="0" smtClean="0">
                <a:latin typeface="+mn-lt"/>
              </a:rPr>
            </a:br>
            <a:r>
              <a:rPr lang="en-US" sz="1500" dirty="0" smtClean="0">
                <a:latin typeface="+mn-lt"/>
              </a:rPr>
              <a:t/>
            </a:r>
            <a:br>
              <a:rPr lang="en-US" sz="1500" dirty="0" smtClean="0">
                <a:latin typeface="+mn-lt"/>
              </a:rPr>
            </a:br>
            <a:r>
              <a:rPr lang="en-US" sz="1500" dirty="0" smtClean="0">
                <a:latin typeface="+mn-lt"/>
              </a:rPr>
              <a:t>*Permanent Budget is not shown on Banner pages, only Adjusted Budget (which is your Current Budget). To see Permanent Budget you can either query all permanent budget transactions (see pages 27-28 of this module) or use the permanent budget reports available in Banner Self-Service (eServices).</a:t>
            </a:r>
            <a:r>
              <a:rPr lang="en-US" sz="1400" dirty="0" smtClean="0">
                <a:latin typeface="Trebuchet MS" pitchFamily="34" charset="0"/>
              </a:rPr>
              <a:t/>
            </a:r>
            <a:br>
              <a:rPr lang="en-US" sz="1400" dirty="0" smtClean="0">
                <a:latin typeface="Trebuchet MS" pitchFamily="34" charset="0"/>
              </a:rPr>
            </a:br>
            <a:endParaRPr lang="en-US" sz="2000" dirty="0" smtClean="0">
              <a:solidFill>
                <a:srgbClr val="0070C0"/>
              </a:solidFill>
              <a:latin typeface="Trebuchet MS"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838200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458200" cy="2438400"/>
          </a:xfrm>
        </p:spPr>
        <p:txBody>
          <a:bodyPr/>
          <a:lstStyle/>
          <a:p>
            <a:pPr eaLnBrk="1" hangingPunct="1"/>
            <a:r>
              <a:rPr lang="en-US" sz="2800" dirty="0" smtClean="0">
                <a:solidFill>
                  <a:srgbClr val="0070C0"/>
                </a:solidFill>
                <a:latin typeface="Calibri" pitchFamily="34" charset="0"/>
                <a:cs typeface="Calibri" pitchFamily="34" charset="0"/>
              </a:rPr>
              <a:t>FGIBDSR-Executive Summary</a:t>
            </a:r>
            <a:r>
              <a:rPr lang="en-US" sz="2000" dirty="0" smtClean="0">
                <a:solidFill>
                  <a:srgbClr val="0070C0"/>
                </a:solidFill>
                <a:latin typeface="Trebuchet MS" pitchFamily="34" charset="0"/>
              </a:rPr>
              <a:t/>
            </a:r>
            <a:br>
              <a:rPr lang="en-US" sz="2000" dirty="0" smtClean="0">
                <a:solidFill>
                  <a:srgbClr val="0070C0"/>
                </a:solidFill>
                <a:latin typeface="Trebuchet MS" pitchFamily="34" charset="0"/>
              </a:rPr>
            </a:br>
            <a:r>
              <a:rPr lang="en-US" sz="1600" dirty="0" smtClean="0">
                <a:solidFill>
                  <a:srgbClr val="0070C0"/>
                </a:solidFill>
                <a:latin typeface="Calibri" pitchFamily="34" charset="0"/>
                <a:cs typeface="Calibri" pitchFamily="34" charset="0"/>
              </a:rPr>
              <a:t>(acronym=Finance, General Ledger, Inquiry, Budget Summary)</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r>
              <a:rPr lang="en-US" sz="1500" dirty="0" smtClean="0">
                <a:latin typeface="+mn-lt"/>
              </a:rPr>
              <a:t>This page provides more specific information than the previous two, as the accounts are not summarized. The main advantage of this page is the ability to view financial data that is rolled up to higher organizational levels. In Banner, individual indexes roll up to sub-departments, sub-departments roll up to departments, departments roll up to major budget units and MBUs roll up to Senior Management Levels, etc. Too see this relationship, go to Banner page </a:t>
            </a:r>
            <a:r>
              <a:rPr lang="en-US" sz="1500" dirty="0" smtClean="0">
                <a:solidFill>
                  <a:srgbClr val="0070C0"/>
                </a:solidFill>
                <a:latin typeface="+mn-lt"/>
              </a:rPr>
              <a:t>FTIORGH</a:t>
            </a:r>
            <a:r>
              <a:rPr lang="en-US" sz="1500" dirty="0" smtClean="0">
                <a:latin typeface="+mn-lt"/>
              </a:rPr>
              <a:t> (example below) and enter an index code in the organization box. Click the “Go” icon. You’ll notice the numeric value is smaller as the organizational hierarchy is increased. This is useful for department managers who want to view summarized financial data for an entire department or school.</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endParaRPr lang="en-US" sz="2000" dirty="0" smtClean="0">
              <a:solidFill>
                <a:srgbClr val="0070C0"/>
              </a:solidFill>
              <a:latin typeface="Trebuchet MS"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69573"/>
            <a:ext cx="8839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533400"/>
            <a:ext cx="8610600" cy="1447800"/>
          </a:xfrm>
        </p:spPr>
        <p:txBody>
          <a:bodyPr/>
          <a:lstStyle/>
          <a:p>
            <a:pPr eaLnBrk="1" hangingPunct="1"/>
            <a:r>
              <a:rPr lang="en-US" sz="2000" dirty="0" smtClean="0">
                <a:solidFill>
                  <a:srgbClr val="0070C0"/>
                </a:solidFill>
                <a:latin typeface="+mn-lt"/>
              </a:rPr>
              <a:t>FGIBDSR</a:t>
            </a:r>
            <a:r>
              <a:rPr lang="en-US" sz="2000" dirty="0" smtClean="0">
                <a:solidFill>
                  <a:srgbClr val="0070C0"/>
                </a:solidFill>
                <a:latin typeface="Trebuchet MS" pitchFamily="34" charset="0"/>
              </a:rPr>
              <a:t> </a:t>
            </a:r>
            <a:r>
              <a:rPr lang="en-US" sz="1500" dirty="0" smtClean="0">
                <a:latin typeface="+mn-lt"/>
              </a:rPr>
              <a:t>(continued)- From the main Banner page, type </a:t>
            </a:r>
            <a:r>
              <a:rPr lang="en-US" sz="1500" dirty="0" smtClean="0">
                <a:solidFill>
                  <a:srgbClr val="0070C0"/>
                </a:solidFill>
                <a:latin typeface="+mn-lt"/>
              </a:rPr>
              <a:t>FGIBDSR</a:t>
            </a:r>
            <a:r>
              <a:rPr lang="en-US" sz="1500" dirty="0" smtClean="0">
                <a:latin typeface="+mn-lt"/>
              </a:rPr>
              <a:t>. Let’s enter a value for a department level rather than a single index in the Organization field. This is a four digit code rather than six. Press the tab key on your keyboard. Click on the “Go” icon. The financial data shown is for all indexes that roll up to this department. If you want to restrict the view to department indexes with a particular fund source, enter a fund in the Fund field (i.e., 9100EG for E&amp;G funds). You’ll notice the </a:t>
            </a:r>
            <a:r>
              <a:rPr lang="en-US" sz="1500" b="1" dirty="0" smtClean="0">
                <a:latin typeface="+mn-lt"/>
              </a:rPr>
              <a:t>Net Totals </a:t>
            </a:r>
            <a:r>
              <a:rPr lang="en-US" sz="1500" dirty="0" smtClean="0">
                <a:latin typeface="+mn-lt"/>
              </a:rPr>
              <a:t>are returned as negative numbers. By default, Banner assumes offsetting revenues. To view expenditures only, click on the Start Over icon and uncheck </a:t>
            </a:r>
            <a:r>
              <a:rPr lang="en-US" sz="1500" b="1" dirty="0" smtClean="0">
                <a:latin typeface="+mn-lt"/>
              </a:rPr>
              <a:t>Include Revenue Accounts</a:t>
            </a:r>
            <a:r>
              <a:rPr lang="en-US" sz="1500" dirty="0" smtClean="0">
                <a:latin typeface="+mn-lt"/>
              </a:rPr>
              <a:t>. Then click on the “Go” icon. </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endParaRPr lang="en-US" sz="2000" dirty="0" smtClean="0">
              <a:solidFill>
                <a:srgbClr val="0070C0"/>
              </a:solidFill>
              <a:latin typeface="Trebuchet MS" pitchFamily="34" charset="0"/>
            </a:endParaRPr>
          </a:p>
        </p:txBody>
      </p:sp>
      <p:sp>
        <p:nvSpPr>
          <p:cNvPr id="13" name="Oval 12"/>
          <p:cNvSpPr/>
          <p:nvPr/>
        </p:nvSpPr>
        <p:spPr>
          <a:xfrm>
            <a:off x="2209800" y="5755557"/>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8496300" cy="435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6" name="TextBox 21"/>
          <p:cNvSpPr txBox="1">
            <a:spLocks noChangeArrowheads="1"/>
          </p:cNvSpPr>
          <p:nvPr/>
        </p:nvSpPr>
        <p:spPr bwMode="auto">
          <a:xfrm>
            <a:off x="4953000" y="6356097"/>
            <a:ext cx="2667000" cy="261610"/>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Start Over icon to enter new criteria </a:t>
            </a:r>
            <a:endParaRPr lang="en-US" sz="1100" dirty="0">
              <a:solidFill>
                <a:srgbClr val="FF0000"/>
              </a:solidFill>
            </a:endParaRPr>
          </a:p>
        </p:txBody>
      </p:sp>
      <p:cxnSp>
        <p:nvCxnSpPr>
          <p:cNvPr id="19" name="Straight Arrow Connector 18"/>
          <p:cNvCxnSpPr/>
          <p:nvPr/>
        </p:nvCxnSpPr>
        <p:spPr>
          <a:xfrm flipV="1">
            <a:off x="6400800" y="2459761"/>
            <a:ext cx="1371600" cy="385791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322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8775" y="111125"/>
            <a:ext cx="8507413" cy="1179513"/>
          </a:xfrm>
        </p:spPr>
        <p:txBody>
          <a:bodyPr/>
          <a:lstStyle/>
          <a:p>
            <a:pPr eaLnBrk="1" hangingPunct="1"/>
            <a:r>
              <a:rPr lang="en-US" sz="2800" dirty="0" smtClean="0">
                <a:solidFill>
                  <a:srgbClr val="0070C0"/>
                </a:solidFill>
                <a:latin typeface="Calibri" pitchFamily="34" charset="0"/>
                <a:cs typeface="Calibri" pitchFamily="34" charset="0"/>
              </a:rPr>
              <a:t>What are Banner Pages?</a:t>
            </a:r>
          </a:p>
        </p:txBody>
      </p:sp>
      <p:sp>
        <p:nvSpPr>
          <p:cNvPr id="3075" name="Rectangle 3"/>
          <p:cNvSpPr>
            <a:spLocks noGrp="1" noChangeArrowheads="1"/>
          </p:cNvSpPr>
          <p:nvPr>
            <p:ph idx="1"/>
          </p:nvPr>
        </p:nvSpPr>
        <p:spPr>
          <a:xfrm>
            <a:off x="457200" y="1752600"/>
            <a:ext cx="8153400" cy="3657600"/>
          </a:xfrm>
        </p:spPr>
        <p:txBody>
          <a:bodyPr/>
          <a:lstStyle/>
          <a:p>
            <a:pPr eaLnBrk="1" hangingPunct="1">
              <a:lnSpc>
                <a:spcPct val="80000"/>
              </a:lnSpc>
              <a:spcBef>
                <a:spcPct val="0"/>
              </a:spcBef>
              <a:buFontTx/>
              <a:buNone/>
            </a:pPr>
            <a:r>
              <a:rPr lang="en-US" sz="1600" dirty="0" smtClean="0"/>
              <a:t>	</a:t>
            </a:r>
            <a:r>
              <a:rPr lang="en-US" sz="2000" dirty="0" smtClean="0"/>
              <a:t>Financial information for Banner funds, orgs and transactions are returned on Banner pages. Each page allows the user to view specific information and perform specific tasks. In this training module we will explore some of the most commonly used Banner pages, discuss their purpose and how to interpret the information retrieved.</a:t>
            </a:r>
          </a:p>
          <a:p>
            <a:pPr eaLnBrk="1" hangingPunct="1">
              <a:lnSpc>
                <a:spcPct val="80000"/>
              </a:lnSpc>
              <a:spcBef>
                <a:spcPct val="0"/>
              </a:spcBef>
              <a:buFontTx/>
              <a:buNone/>
            </a:pPr>
            <a:endParaRPr lang="en-US" sz="2000" dirty="0" smtClean="0"/>
          </a:p>
          <a:p>
            <a:pPr eaLnBrk="1" hangingPunct="1">
              <a:lnSpc>
                <a:spcPct val="80000"/>
              </a:lnSpc>
              <a:spcBef>
                <a:spcPct val="0"/>
              </a:spcBef>
              <a:buFontTx/>
              <a:buNone/>
            </a:pPr>
            <a:r>
              <a:rPr lang="en-US" sz="2000" dirty="0" smtClean="0"/>
              <a:t>	Let’s begin with some information you’ll need to know in order to navigate  and understand the information presented on Banner 9 Finance pages.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533400"/>
            <a:ext cx="8610600" cy="609600"/>
          </a:xfrm>
        </p:spPr>
        <p:txBody>
          <a:bodyPr/>
          <a:lstStyle/>
          <a:p>
            <a:pPr eaLnBrk="1" hangingPunct="1"/>
            <a:r>
              <a:rPr lang="en-US" sz="2000" dirty="0">
                <a:solidFill>
                  <a:srgbClr val="0070C0"/>
                </a:solidFill>
              </a:rPr>
              <a:t>FGIBDSR</a:t>
            </a:r>
            <a:r>
              <a:rPr lang="en-US" sz="2000" dirty="0">
                <a:solidFill>
                  <a:srgbClr val="0070C0"/>
                </a:solidFill>
                <a:latin typeface="Trebuchet MS" pitchFamily="34" charset="0"/>
              </a:rPr>
              <a:t> </a:t>
            </a:r>
            <a:r>
              <a:rPr lang="en-US" sz="1500" dirty="0">
                <a:solidFill>
                  <a:prstClr val="black"/>
                </a:solidFill>
              </a:rPr>
              <a:t>(continued</a:t>
            </a:r>
            <a:r>
              <a:rPr lang="en-US" sz="1500" dirty="0" smtClean="0">
                <a:solidFill>
                  <a:prstClr val="black"/>
                </a:solidFill>
              </a:rPr>
              <a:t>)</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endParaRPr lang="en-US" sz="2000" dirty="0" smtClean="0">
              <a:solidFill>
                <a:srgbClr val="0070C0"/>
              </a:solidFill>
              <a:latin typeface="Trebuchet MS" pitchFamily="34" charset="0"/>
            </a:endParaRPr>
          </a:p>
        </p:txBody>
      </p:sp>
      <p:sp>
        <p:nvSpPr>
          <p:cNvPr id="19468" name="TextBox 24"/>
          <p:cNvSpPr txBox="1">
            <a:spLocks noChangeArrowheads="1"/>
          </p:cNvSpPr>
          <p:nvPr/>
        </p:nvSpPr>
        <p:spPr bwMode="auto">
          <a:xfrm>
            <a:off x="2895600" y="5745053"/>
            <a:ext cx="2514600" cy="261938"/>
          </a:xfrm>
          <a:prstGeom prst="rect">
            <a:avLst/>
          </a:prstGeom>
          <a:noFill/>
          <a:ln w="12700">
            <a:solidFill>
              <a:srgbClr val="FF0000"/>
            </a:solidFill>
            <a:miter lim="800000"/>
            <a:headEnd/>
            <a:tailEnd/>
          </a:ln>
        </p:spPr>
        <p:txBody>
          <a:bodyPr>
            <a:spAutoFit/>
          </a:bodyPr>
          <a:lstStyle/>
          <a:p>
            <a:r>
              <a:rPr lang="en-US" sz="1100" dirty="0">
                <a:solidFill>
                  <a:srgbClr val="FF0000"/>
                </a:solidFill>
              </a:rPr>
              <a:t>Uncheck Include Revenue Accounts</a:t>
            </a:r>
          </a:p>
        </p:txBody>
      </p:sp>
      <p:sp>
        <p:nvSpPr>
          <p:cNvPr id="19466" name="TextBox 21"/>
          <p:cNvSpPr txBox="1">
            <a:spLocks noChangeArrowheads="1"/>
          </p:cNvSpPr>
          <p:nvPr/>
        </p:nvSpPr>
        <p:spPr bwMode="auto">
          <a:xfrm>
            <a:off x="6127173" y="5715000"/>
            <a:ext cx="1295400" cy="261938"/>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“Go” icon</a:t>
            </a:r>
            <a:endParaRPr lang="en-US" sz="1100" dirty="0">
              <a:solidFill>
                <a:srgbClr val="FF000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79" y="1371600"/>
            <a:ext cx="8511020" cy="415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H="1" flipV="1">
            <a:off x="1143000" y="3124200"/>
            <a:ext cx="1752600" cy="2590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9466" idx="0"/>
          </p:cNvCxnSpPr>
          <p:nvPr/>
        </p:nvCxnSpPr>
        <p:spPr>
          <a:xfrm flipV="1">
            <a:off x="6774873" y="2286000"/>
            <a:ext cx="1447800" cy="3429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3" name="TextBox 11"/>
          <p:cNvSpPr txBox="1">
            <a:spLocks noChangeArrowheads="1"/>
          </p:cNvSpPr>
          <p:nvPr/>
        </p:nvSpPr>
        <p:spPr bwMode="auto">
          <a:xfrm>
            <a:off x="310779" y="5734735"/>
            <a:ext cx="1524000" cy="261938"/>
          </a:xfrm>
          <a:prstGeom prst="rect">
            <a:avLst/>
          </a:prstGeom>
          <a:noFill/>
          <a:ln w="12700">
            <a:solidFill>
              <a:srgbClr val="FF0000"/>
            </a:solidFill>
            <a:miter lim="800000"/>
            <a:headEnd/>
            <a:tailEnd/>
          </a:ln>
        </p:spPr>
        <p:txBody>
          <a:bodyPr>
            <a:spAutoFit/>
          </a:bodyPr>
          <a:lstStyle/>
          <a:p>
            <a:r>
              <a:rPr lang="en-US" sz="1100" dirty="0">
                <a:solidFill>
                  <a:srgbClr val="FF0000"/>
                </a:solidFill>
              </a:rPr>
              <a:t>Department Code</a:t>
            </a:r>
          </a:p>
        </p:txBody>
      </p:sp>
      <p:cxnSp>
        <p:nvCxnSpPr>
          <p:cNvPr id="11" name="Straight Arrow Connector 10"/>
          <p:cNvCxnSpPr/>
          <p:nvPr/>
        </p:nvCxnSpPr>
        <p:spPr>
          <a:xfrm flipV="1">
            <a:off x="685800" y="3733800"/>
            <a:ext cx="461387" cy="1981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21848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533400"/>
            <a:ext cx="8610600" cy="609600"/>
          </a:xfrm>
        </p:spPr>
        <p:txBody>
          <a:bodyPr/>
          <a:lstStyle/>
          <a:p>
            <a:pPr eaLnBrk="1" hangingPunct="1"/>
            <a:r>
              <a:rPr lang="en-US" sz="2000" dirty="0">
                <a:solidFill>
                  <a:srgbClr val="0070C0"/>
                </a:solidFill>
              </a:rPr>
              <a:t>FGIBDSR</a:t>
            </a:r>
            <a:r>
              <a:rPr lang="en-US" sz="2000" dirty="0">
                <a:solidFill>
                  <a:srgbClr val="0070C0"/>
                </a:solidFill>
                <a:latin typeface="Trebuchet MS" pitchFamily="34" charset="0"/>
              </a:rPr>
              <a:t> </a:t>
            </a:r>
            <a:r>
              <a:rPr lang="en-US" sz="1500" dirty="0">
                <a:solidFill>
                  <a:prstClr val="black"/>
                </a:solidFill>
              </a:rPr>
              <a:t>(continued</a:t>
            </a:r>
            <a:r>
              <a:rPr lang="en-US" sz="1500" dirty="0" smtClean="0">
                <a:solidFill>
                  <a:prstClr val="black"/>
                </a:solidFill>
              </a:rPr>
              <a:t>)</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endParaRPr lang="en-US" sz="2000" dirty="0" smtClean="0">
              <a:solidFill>
                <a:srgbClr val="0070C0"/>
              </a:solidFill>
              <a:latin typeface="Trebuchet MS" pitchFamily="34" charset="0"/>
            </a:endParaRPr>
          </a:p>
        </p:txBody>
      </p:sp>
      <p:sp>
        <p:nvSpPr>
          <p:cNvPr id="19468" name="TextBox 24"/>
          <p:cNvSpPr txBox="1">
            <a:spLocks noChangeArrowheads="1"/>
          </p:cNvSpPr>
          <p:nvPr/>
        </p:nvSpPr>
        <p:spPr bwMode="auto">
          <a:xfrm>
            <a:off x="2133600" y="5715000"/>
            <a:ext cx="2819400" cy="261610"/>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Include </a:t>
            </a:r>
            <a:r>
              <a:rPr lang="en-US" sz="1100" dirty="0">
                <a:solidFill>
                  <a:srgbClr val="FF0000"/>
                </a:solidFill>
              </a:rPr>
              <a:t>Revenue </a:t>
            </a:r>
            <a:r>
              <a:rPr lang="en-US" sz="1100" dirty="0" smtClean="0">
                <a:solidFill>
                  <a:srgbClr val="FF0000"/>
                </a:solidFill>
              </a:rPr>
              <a:t>Accounts unchecked</a:t>
            </a:r>
            <a:endParaRPr lang="en-US" sz="1100" dirty="0">
              <a:solidFill>
                <a:srgbClr val="FF0000"/>
              </a:solidFill>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59" y="1143000"/>
            <a:ext cx="8638309"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V="1">
            <a:off x="3276600" y="1676400"/>
            <a:ext cx="0" cy="403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9038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04800"/>
            <a:ext cx="7848600" cy="1219200"/>
          </a:xfrm>
        </p:spPr>
        <p:txBody>
          <a:bodyPr/>
          <a:lstStyle/>
          <a:p>
            <a:pPr eaLnBrk="1" hangingPunct="1"/>
            <a:r>
              <a:rPr lang="en-US" sz="2000" dirty="0" smtClean="0">
                <a:solidFill>
                  <a:srgbClr val="0070C0"/>
                </a:solidFill>
                <a:latin typeface="+mn-lt"/>
              </a:rPr>
              <a:t>FGIBDSR</a:t>
            </a:r>
            <a:r>
              <a:rPr lang="en-US" sz="2000" dirty="0" smtClean="0">
                <a:solidFill>
                  <a:srgbClr val="0070C0"/>
                </a:solidFill>
                <a:latin typeface="Trebuchet MS" pitchFamily="34" charset="0"/>
              </a:rPr>
              <a:t> </a:t>
            </a:r>
            <a:r>
              <a:rPr lang="en-US" sz="1800" dirty="0" smtClean="0">
                <a:latin typeface="+mn-lt"/>
              </a:rPr>
              <a:t>(continued)-The financial data shown is expenditure activity for the entire department. You’ll notice the Net Totals are now positive numbers. </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endParaRPr lang="en-US" sz="2000" dirty="0" smtClean="0">
              <a:solidFill>
                <a:srgbClr val="0070C0"/>
              </a:solidFill>
              <a:latin typeface="Trebuchet MS" pitchFamily="34"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610600" cy="483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895600" y="5521036"/>
            <a:ext cx="6096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5638800" y="2149081"/>
            <a:ext cx="2590800" cy="261610"/>
          </a:xfrm>
          <a:prstGeom prst="rect">
            <a:avLst/>
          </a:prstGeom>
          <a:noFill/>
          <a:ln>
            <a:solidFill>
              <a:srgbClr val="FF0000"/>
            </a:solidFill>
          </a:ln>
        </p:spPr>
        <p:txBody>
          <a:bodyPr wrap="square" rtlCol="0">
            <a:spAutoFit/>
          </a:bodyPr>
          <a:lstStyle/>
          <a:p>
            <a:r>
              <a:rPr lang="en-US" sz="1100" dirty="0" smtClean="0">
                <a:solidFill>
                  <a:srgbClr val="FF0000"/>
                </a:solidFill>
              </a:rPr>
              <a:t>Fund is empty, so all fund sources.</a:t>
            </a:r>
            <a:endParaRPr lang="en-US" sz="1100" dirty="0">
              <a:solidFill>
                <a:srgbClr val="FF0000"/>
              </a:solidFill>
            </a:endParaRPr>
          </a:p>
        </p:txBody>
      </p:sp>
      <p:cxnSp>
        <p:nvCxnSpPr>
          <p:cNvPr id="9" name="Straight Arrow Connector 8"/>
          <p:cNvCxnSpPr/>
          <p:nvPr/>
        </p:nvCxnSpPr>
        <p:spPr>
          <a:xfrm flipH="1" flipV="1">
            <a:off x="5638800" y="1981200"/>
            <a:ext cx="228600" cy="16788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2057400"/>
          </a:xfrm>
        </p:spPr>
        <p:txBody>
          <a:bodyPr/>
          <a:lstStyle/>
          <a:p>
            <a:pPr eaLnBrk="1" hangingPunct="1"/>
            <a:r>
              <a:rPr lang="en-US" sz="2800" dirty="0" smtClean="0">
                <a:solidFill>
                  <a:srgbClr val="0070C0"/>
                </a:solidFill>
                <a:latin typeface="Calibri" pitchFamily="34" charset="0"/>
                <a:cs typeface="Calibri" pitchFamily="34" charset="0"/>
              </a:rPr>
              <a:t>FGIBDST-Organization Budget Status</a:t>
            </a:r>
            <a:r>
              <a:rPr lang="en-US" sz="2000" dirty="0" smtClean="0">
                <a:solidFill>
                  <a:srgbClr val="0070C0"/>
                </a:solidFill>
                <a:latin typeface="Trebuchet MS" pitchFamily="34" charset="0"/>
              </a:rPr>
              <a:t/>
            </a:r>
            <a:br>
              <a:rPr lang="en-US" sz="2000" dirty="0" smtClean="0">
                <a:solidFill>
                  <a:srgbClr val="0070C0"/>
                </a:solidFill>
                <a:latin typeface="Trebuchet MS" pitchFamily="34" charset="0"/>
              </a:rPr>
            </a:br>
            <a:r>
              <a:rPr lang="en-US" sz="1600" dirty="0" smtClean="0">
                <a:solidFill>
                  <a:srgbClr val="0070C0"/>
                </a:solidFill>
                <a:latin typeface="Calibri" pitchFamily="34" charset="0"/>
                <a:cs typeface="Calibri" pitchFamily="34" charset="0"/>
              </a:rPr>
              <a:t>(acronym=Finance, General Ledger, Inquiry, Budget Status)</a:t>
            </a:r>
            <a:r>
              <a:rPr lang="en-US" sz="1400" dirty="0" smtClean="0">
                <a:solidFill>
                  <a:srgbClr val="0070C0"/>
                </a:solidFill>
                <a:latin typeface="Trebuchet MS" pitchFamily="34" charset="0"/>
              </a:rPr>
              <a:t/>
            </a:r>
            <a:br>
              <a:rPr lang="en-US" sz="1400" dirty="0" smtClean="0">
                <a:solidFill>
                  <a:srgbClr val="0070C0"/>
                </a:solidFill>
                <a:latin typeface="Trebuchet MS" pitchFamily="34" charset="0"/>
              </a:rPr>
            </a:br>
            <a:r>
              <a:rPr lang="en-US" sz="1500" dirty="0" smtClean="0">
                <a:latin typeface="+mn-lt"/>
              </a:rPr>
              <a:t>This page is probably one of the most useful pages in Banner. It provides up to date information on adjusted budgets, year-to-date expenditures, open commitments and available balances.  In the key block area, select your fiscal year (if other than current) and type in your </a:t>
            </a:r>
            <a:r>
              <a:rPr lang="en-US" sz="1500" b="1" dirty="0" smtClean="0">
                <a:latin typeface="+mn-lt"/>
              </a:rPr>
              <a:t>Index</a:t>
            </a:r>
            <a:r>
              <a:rPr lang="en-US" sz="1500" dirty="0" smtClean="0">
                <a:latin typeface="+mn-lt"/>
              </a:rPr>
              <a:t> code. Press the tab key on your keyboard. If you want to view all financial data for this index, leave the Account field blank. If this particular index does not earn revenues, remember to uncheck </a:t>
            </a:r>
            <a:r>
              <a:rPr lang="en-US" sz="1500" b="1" dirty="0" smtClean="0">
                <a:latin typeface="+mn-lt"/>
              </a:rPr>
              <a:t>Include Revenue Accounts</a:t>
            </a:r>
            <a:r>
              <a:rPr lang="en-US" sz="1500" dirty="0" smtClean="0">
                <a:latin typeface="+mn-lt"/>
              </a:rPr>
              <a:t> or your Net Totals will be returned as negative values. Leave the Commit Type Indicator set to Both. VCU does not use this feature. Click on the “Go” icon to see the results.</a:t>
            </a:r>
            <a:endParaRPr lang="en-US" sz="1500" dirty="0" smtClean="0">
              <a:solidFill>
                <a:srgbClr val="0070C0"/>
              </a:solidFill>
              <a:latin typeface="+mn-lt"/>
            </a:endParaRPr>
          </a:p>
        </p:txBody>
      </p:sp>
      <p:sp>
        <p:nvSpPr>
          <p:cNvPr id="21510" name="TextBox 9"/>
          <p:cNvSpPr txBox="1">
            <a:spLocks noChangeArrowheads="1"/>
          </p:cNvSpPr>
          <p:nvPr/>
        </p:nvSpPr>
        <p:spPr bwMode="auto">
          <a:xfrm>
            <a:off x="136451" y="6097088"/>
            <a:ext cx="2514600" cy="430213"/>
          </a:xfrm>
          <a:prstGeom prst="rect">
            <a:avLst/>
          </a:prstGeom>
          <a:noFill/>
          <a:ln w="12700">
            <a:solidFill>
              <a:srgbClr val="FF0000"/>
            </a:solidFill>
            <a:miter lim="800000"/>
            <a:headEnd/>
            <a:tailEnd/>
          </a:ln>
        </p:spPr>
        <p:txBody>
          <a:bodyPr>
            <a:spAutoFit/>
          </a:bodyPr>
          <a:lstStyle/>
          <a:p>
            <a:r>
              <a:rPr lang="en-US" sz="1100" dirty="0">
                <a:solidFill>
                  <a:srgbClr val="FF0000"/>
                </a:solidFill>
              </a:rPr>
              <a:t>Uncheck Include Revenue Accounts if Index does not earn revenues.</a:t>
            </a:r>
          </a:p>
        </p:txBody>
      </p:sp>
      <p:sp>
        <p:nvSpPr>
          <p:cNvPr id="21512" name="TextBox 12"/>
          <p:cNvSpPr txBox="1">
            <a:spLocks noChangeArrowheads="1"/>
          </p:cNvSpPr>
          <p:nvPr/>
        </p:nvSpPr>
        <p:spPr bwMode="auto">
          <a:xfrm>
            <a:off x="3962400" y="6097087"/>
            <a:ext cx="2286000" cy="430213"/>
          </a:xfrm>
          <a:prstGeom prst="rect">
            <a:avLst/>
          </a:prstGeom>
          <a:noFill/>
          <a:ln w="12700">
            <a:solidFill>
              <a:srgbClr val="FF0000"/>
            </a:solidFill>
            <a:miter lim="800000"/>
            <a:headEnd/>
            <a:tailEnd/>
          </a:ln>
        </p:spPr>
        <p:txBody>
          <a:bodyPr>
            <a:spAutoFit/>
          </a:bodyPr>
          <a:lstStyle/>
          <a:p>
            <a:r>
              <a:rPr lang="en-US" sz="1100" dirty="0">
                <a:solidFill>
                  <a:srgbClr val="FF0000"/>
                </a:solidFill>
              </a:rPr>
              <a:t>Leave Commit Type as Both. VCU does not use this feature.</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51" y="2514600"/>
            <a:ext cx="8839200" cy="333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V="1">
            <a:off x="4191000" y="3962400"/>
            <a:ext cx="424416" cy="21470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6700" y="3962401"/>
            <a:ext cx="114300" cy="21346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09" name="TextBox 8"/>
          <p:cNvSpPr txBox="1">
            <a:spLocks noChangeArrowheads="1"/>
          </p:cNvSpPr>
          <p:nvPr/>
        </p:nvSpPr>
        <p:spPr bwMode="auto">
          <a:xfrm>
            <a:off x="2743200" y="3281851"/>
            <a:ext cx="1295400" cy="261938"/>
          </a:xfrm>
          <a:prstGeom prst="rect">
            <a:avLst/>
          </a:prstGeom>
          <a:noFill/>
          <a:ln w="9525">
            <a:solidFill>
              <a:srgbClr val="FF0000"/>
            </a:solidFill>
            <a:miter lim="800000"/>
            <a:headEnd/>
            <a:tailEnd/>
          </a:ln>
        </p:spPr>
        <p:txBody>
          <a:bodyPr>
            <a:spAutoFit/>
          </a:bodyPr>
          <a:lstStyle/>
          <a:p>
            <a:r>
              <a:rPr lang="en-US" sz="1100" dirty="0">
                <a:solidFill>
                  <a:srgbClr val="FF0000"/>
                </a:solidFill>
              </a:rPr>
              <a:t>Enter Index code</a:t>
            </a:r>
          </a:p>
        </p:txBody>
      </p:sp>
      <p:cxnSp>
        <p:nvCxnSpPr>
          <p:cNvPr id="17" name="Straight Arrow Connector 16"/>
          <p:cNvCxnSpPr>
            <a:stCxn id="21509" idx="1"/>
          </p:cNvCxnSpPr>
          <p:nvPr/>
        </p:nvCxnSpPr>
        <p:spPr>
          <a:xfrm flipH="1">
            <a:off x="2286000" y="3412820"/>
            <a:ext cx="457200" cy="976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000" dirty="0" smtClean="0">
                <a:solidFill>
                  <a:srgbClr val="0070C0"/>
                </a:solidFill>
                <a:latin typeface="+mn-lt"/>
              </a:rPr>
              <a:t>FGIBDST</a:t>
            </a:r>
            <a:r>
              <a:rPr lang="en-US" sz="2000" dirty="0" smtClean="0">
                <a:solidFill>
                  <a:srgbClr val="0070C0"/>
                </a:solidFill>
                <a:latin typeface="Trebuchet MS" pitchFamily="34" charset="0"/>
              </a:rPr>
              <a:t> </a:t>
            </a:r>
            <a:r>
              <a:rPr lang="en-US" sz="1500" dirty="0" smtClean="0">
                <a:latin typeface="+mn-lt"/>
              </a:rPr>
              <a:t>(continued)-You’ll need to use the scroll bar to view all the accounts returned on this page. The Adjusted Budget shown is your Current Budget. YTD Activity is year-to-date expenditures through today. Commitments are your encumbrances (outstanding purchase orders, etc.). The Available Balance field includes your commitments (deducts from your balance). </a:t>
            </a:r>
            <a:endParaRPr lang="en-US" sz="1500" dirty="0" smtClean="0">
              <a:solidFill>
                <a:srgbClr val="0070C0"/>
              </a:solidFill>
              <a:latin typeface="+mn-lt"/>
            </a:endParaRPr>
          </a:p>
        </p:txBody>
      </p:sp>
      <p:sp>
        <p:nvSpPr>
          <p:cNvPr id="22533" name="TextBox 4"/>
          <p:cNvSpPr txBox="1">
            <a:spLocks noChangeArrowheads="1"/>
          </p:cNvSpPr>
          <p:nvPr/>
        </p:nvSpPr>
        <p:spPr bwMode="auto">
          <a:xfrm>
            <a:off x="5410200" y="5944411"/>
            <a:ext cx="2133600" cy="430213"/>
          </a:xfrm>
          <a:prstGeom prst="rect">
            <a:avLst/>
          </a:prstGeom>
          <a:noFill/>
          <a:ln w="12700">
            <a:solidFill>
              <a:srgbClr val="E00E7C"/>
            </a:solidFill>
            <a:miter lim="800000"/>
            <a:headEnd/>
            <a:tailEnd/>
          </a:ln>
        </p:spPr>
        <p:txBody>
          <a:bodyPr>
            <a:spAutoFit/>
          </a:bodyPr>
          <a:lstStyle/>
          <a:p>
            <a:r>
              <a:rPr lang="en-US" sz="1100" dirty="0">
                <a:solidFill>
                  <a:srgbClr val="FF0000"/>
                </a:solidFill>
              </a:rPr>
              <a:t>Use the Scroll Bar to move through the </a:t>
            </a:r>
            <a:r>
              <a:rPr lang="en-US" sz="1100" dirty="0" smtClean="0">
                <a:solidFill>
                  <a:srgbClr val="FF0000"/>
                </a:solidFill>
              </a:rPr>
              <a:t>page.</a:t>
            </a:r>
            <a:endParaRPr lang="en-US" sz="1100" dirty="0">
              <a:solidFill>
                <a:srgbClr val="FF0000"/>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8839200" cy="380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6781800" y="4648201"/>
            <a:ext cx="2133600" cy="12962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8229600" cy="1143000"/>
          </a:xfrm>
        </p:spPr>
        <p:txBody>
          <a:bodyPr/>
          <a:lstStyle/>
          <a:p>
            <a:pPr eaLnBrk="1" hangingPunct="1"/>
            <a:r>
              <a:rPr lang="en-US" sz="2000" dirty="0" smtClean="0">
                <a:solidFill>
                  <a:srgbClr val="0070C0"/>
                </a:solidFill>
                <a:latin typeface="+mn-lt"/>
              </a:rPr>
              <a:t>FGIBDST</a:t>
            </a:r>
            <a:r>
              <a:rPr lang="en-US" sz="1500" dirty="0" smtClean="0">
                <a:latin typeface="+mn-lt"/>
              </a:rPr>
              <a:t>(continued)-To view detailed transactions that make up your year-to-date activity, </a:t>
            </a:r>
            <a:r>
              <a:rPr lang="en-US" sz="1500" dirty="0">
                <a:latin typeface="+mn-lt"/>
              </a:rPr>
              <a:t>y</a:t>
            </a:r>
            <a:r>
              <a:rPr lang="en-US" sz="1500" dirty="0" smtClean="0">
                <a:latin typeface="+mn-lt"/>
              </a:rPr>
              <a:t>ou can enter the Account you wish to view in the account field; be sure the “Query Specific Account” box is selected; then select the “GO” icon; highlight the specific account from the account list. This will give you a list of all transactions (budget, expenses and commitments) that posted to that account code. </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8915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6019800" y="4419600"/>
            <a:ext cx="969818" cy="73176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7" name="TextBox 4"/>
          <p:cNvSpPr txBox="1">
            <a:spLocks noChangeArrowheads="1"/>
          </p:cNvSpPr>
          <p:nvPr/>
        </p:nvSpPr>
        <p:spPr bwMode="auto">
          <a:xfrm>
            <a:off x="7010400" y="5150715"/>
            <a:ext cx="1905000" cy="261938"/>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Enter account.</a:t>
            </a:r>
            <a:endParaRPr lang="en-US" sz="1100" dirty="0">
              <a:solidFill>
                <a:srgbClr val="FF0000"/>
              </a:solidFill>
            </a:endParaRPr>
          </a:p>
        </p:txBody>
      </p:sp>
      <p:cxnSp>
        <p:nvCxnSpPr>
          <p:cNvPr id="10" name="Straight Arrow Connector 9"/>
          <p:cNvCxnSpPr/>
          <p:nvPr/>
        </p:nvCxnSpPr>
        <p:spPr>
          <a:xfrm flipH="1" flipV="1">
            <a:off x="5029200" y="2895600"/>
            <a:ext cx="1960418"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9" name="TextBox 7"/>
          <p:cNvSpPr txBox="1">
            <a:spLocks noChangeArrowheads="1"/>
          </p:cNvSpPr>
          <p:nvPr/>
        </p:nvSpPr>
        <p:spPr bwMode="auto">
          <a:xfrm>
            <a:off x="6934200" y="3518693"/>
            <a:ext cx="2133600" cy="430887"/>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Check the Query Specific Account box</a:t>
            </a:r>
            <a:endParaRPr lang="en-US" sz="11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8229600" cy="1219200"/>
          </a:xfrm>
        </p:spPr>
        <p:txBody>
          <a:bodyPr/>
          <a:lstStyle/>
          <a:p>
            <a:pPr eaLnBrk="1" hangingPunct="1"/>
            <a:r>
              <a:rPr lang="en-US" sz="2000" dirty="0" smtClean="0">
                <a:solidFill>
                  <a:srgbClr val="0070C0"/>
                </a:solidFill>
                <a:latin typeface="+mn-lt"/>
              </a:rPr>
              <a:t>FGIBDST</a:t>
            </a:r>
            <a:r>
              <a:rPr lang="en-US" sz="1500" dirty="0" smtClean="0">
                <a:latin typeface="+mn-lt"/>
              </a:rPr>
              <a:t>(continued) click once in the field for the transactions you want to view (for the specific account you wish to investigate). In this case, year to date activity for Undistributed Charge Card Supplies. Then, press the F3 key on your keyboard. This brings up page FGITRND.</a:t>
            </a:r>
          </a:p>
        </p:txBody>
      </p:sp>
      <p:sp>
        <p:nvSpPr>
          <p:cNvPr id="7" name="TextBox 7"/>
          <p:cNvSpPr txBox="1">
            <a:spLocks noChangeArrowheads="1"/>
          </p:cNvSpPr>
          <p:nvPr/>
        </p:nvSpPr>
        <p:spPr bwMode="auto">
          <a:xfrm>
            <a:off x="5334000" y="5893713"/>
            <a:ext cx="2133600" cy="600164"/>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Click into the box you wish to see a more detail listing of activity, hit F3</a:t>
            </a:r>
            <a:endParaRPr lang="en-US" sz="11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600200"/>
            <a:ext cx="8915400" cy="409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6040582" y="4953000"/>
            <a:ext cx="1274618" cy="9407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9450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76200"/>
            <a:ext cx="7848600" cy="1981200"/>
          </a:xfrm>
        </p:spPr>
        <p:txBody>
          <a:bodyPr/>
          <a:lstStyle/>
          <a:p>
            <a:pPr eaLnBrk="1" hangingPunct="1"/>
            <a:r>
              <a:rPr lang="en-US" sz="1500" dirty="0" smtClean="0">
                <a:latin typeface="+mn-lt"/>
              </a:rPr>
              <a:t>page</a:t>
            </a:r>
            <a:r>
              <a:rPr lang="en-US" sz="1400" dirty="0" smtClean="0">
                <a:latin typeface="Trebuchet MS" pitchFamily="34" charset="0"/>
              </a:rPr>
              <a:t> </a:t>
            </a:r>
            <a:r>
              <a:rPr lang="en-US" sz="2000" dirty="0" smtClean="0">
                <a:solidFill>
                  <a:srgbClr val="0033CC"/>
                </a:solidFill>
                <a:latin typeface="+mn-lt"/>
              </a:rPr>
              <a:t>FGITRND</a:t>
            </a:r>
            <a:r>
              <a:rPr lang="en-US" sz="2000" dirty="0" smtClean="0">
                <a:solidFill>
                  <a:srgbClr val="0033CC"/>
                </a:solidFill>
                <a:latin typeface="Trebuchet MS" pitchFamily="34" charset="0"/>
              </a:rPr>
              <a:t> </a:t>
            </a:r>
            <a:r>
              <a:rPr lang="en-US" sz="1500" dirty="0" smtClean="0">
                <a:solidFill>
                  <a:srgbClr val="0033CC"/>
                </a:solidFill>
                <a:latin typeface="+mn-lt"/>
              </a:rPr>
              <a:t>(Transaction Detail) </a:t>
            </a:r>
            <a:r>
              <a:rPr lang="en-US" sz="1500" dirty="0" smtClean="0">
                <a:latin typeface="+mn-lt"/>
              </a:rPr>
              <a:t>will open showing all transactions that have posted to the account. Transactions with </a:t>
            </a:r>
            <a:r>
              <a:rPr lang="en-US" sz="1500" b="1" dirty="0" smtClean="0">
                <a:latin typeface="+mn-lt"/>
              </a:rPr>
              <a:t>YTD</a:t>
            </a:r>
            <a:r>
              <a:rPr lang="en-US" sz="1500" dirty="0" smtClean="0">
                <a:latin typeface="+mn-lt"/>
              </a:rPr>
              <a:t> in the Field column are items that have been paid. </a:t>
            </a:r>
            <a:r>
              <a:rPr lang="en-US" sz="1500" b="1" dirty="0" smtClean="0">
                <a:latin typeface="+mn-lt"/>
              </a:rPr>
              <a:t>ENC</a:t>
            </a:r>
            <a:r>
              <a:rPr lang="en-US" sz="1500" dirty="0" smtClean="0">
                <a:latin typeface="+mn-lt"/>
              </a:rPr>
              <a:t> in the field column are commitments (purchase orders). Transactions with fields beginning with </a:t>
            </a:r>
            <a:r>
              <a:rPr lang="en-US" sz="1500" b="1" dirty="0" smtClean="0">
                <a:latin typeface="+mn-lt"/>
              </a:rPr>
              <a:t>AB</a:t>
            </a:r>
            <a:r>
              <a:rPr lang="en-US" sz="1500" dirty="0" smtClean="0">
                <a:latin typeface="+mn-lt"/>
              </a:rPr>
              <a:t> or </a:t>
            </a:r>
            <a:r>
              <a:rPr lang="en-US" sz="1500" b="1" dirty="0" smtClean="0">
                <a:latin typeface="+mn-lt"/>
              </a:rPr>
              <a:t>OB</a:t>
            </a:r>
            <a:r>
              <a:rPr lang="en-US" sz="1500" dirty="0" smtClean="0">
                <a:latin typeface="+mn-lt"/>
              </a:rPr>
              <a:t> are budget related entries.</a:t>
            </a:r>
            <a:r>
              <a:rPr lang="en-US" sz="1500" dirty="0" smtClean="0">
                <a:solidFill>
                  <a:srgbClr val="0033CC"/>
                </a:solidFill>
                <a:latin typeface="+mn-lt"/>
              </a:rPr>
              <a:t> </a:t>
            </a:r>
            <a:br>
              <a:rPr lang="en-US" sz="1500" dirty="0" smtClean="0">
                <a:solidFill>
                  <a:srgbClr val="0033CC"/>
                </a:solidFill>
                <a:latin typeface="+mn-lt"/>
              </a:rPr>
            </a:br>
            <a:r>
              <a:rPr lang="en-US" sz="1500" dirty="0" smtClean="0">
                <a:latin typeface="+mn-lt"/>
              </a:rPr>
              <a:t>The Type column (the Banner rule class) identifies the specific type of transaction. Transactions beginning with </a:t>
            </a:r>
            <a:r>
              <a:rPr lang="en-US" sz="1500" b="1" dirty="0" smtClean="0">
                <a:latin typeface="+mn-lt"/>
              </a:rPr>
              <a:t>X </a:t>
            </a:r>
            <a:r>
              <a:rPr lang="en-US" sz="1500" dirty="0" smtClean="0">
                <a:latin typeface="+mn-lt"/>
              </a:rPr>
              <a:t>are journal voucher entries. The </a:t>
            </a:r>
            <a:r>
              <a:rPr lang="en-US" sz="1500" b="1" dirty="0" smtClean="0">
                <a:latin typeface="+mn-lt"/>
              </a:rPr>
              <a:t>X</a:t>
            </a:r>
            <a:r>
              <a:rPr lang="en-US" sz="1500" dirty="0" smtClean="0">
                <a:latin typeface="+mn-lt"/>
              </a:rPr>
              <a:t> type entries shown here are corporate card purchases which are uploaded as a journal voucher each month. Types beginning with </a:t>
            </a:r>
            <a:r>
              <a:rPr lang="en-US" sz="1500" b="1" dirty="0" smtClean="0">
                <a:latin typeface="+mn-lt"/>
              </a:rPr>
              <a:t>H </a:t>
            </a:r>
            <a:r>
              <a:rPr lang="en-US" sz="1500" dirty="0" smtClean="0">
                <a:latin typeface="+mn-lt"/>
              </a:rPr>
              <a:t>are wage related entries. Payments to vendors are types beginning with </a:t>
            </a:r>
            <a:r>
              <a:rPr lang="en-US" sz="1500" b="1" dirty="0" smtClean="0">
                <a:latin typeface="+mn-lt"/>
              </a:rPr>
              <a:t>I</a:t>
            </a:r>
            <a:r>
              <a:rPr lang="en-US" sz="1500" dirty="0" smtClean="0">
                <a:latin typeface="+mn-lt"/>
              </a:rPr>
              <a:t>. Creation of a purchase order is identified with type beginning with </a:t>
            </a:r>
            <a:r>
              <a:rPr lang="en-US" sz="1500" b="1" dirty="0" smtClean="0">
                <a:latin typeface="+mn-lt"/>
              </a:rPr>
              <a:t>P</a:t>
            </a:r>
            <a:r>
              <a:rPr lang="en-US" sz="1500" dirty="0" smtClean="0">
                <a:latin typeface="+mn-lt"/>
              </a:rPr>
              <a:t>.</a:t>
            </a:r>
          </a:p>
        </p:txBody>
      </p:sp>
      <p:sp>
        <p:nvSpPr>
          <p:cNvPr id="6" name="Oval 5"/>
          <p:cNvSpPr/>
          <p:nvPr/>
        </p:nvSpPr>
        <p:spPr>
          <a:xfrm>
            <a:off x="7391400" y="54864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80" y="2130942"/>
            <a:ext cx="8915400" cy="411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657600" y="32004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447800" y="3191189"/>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44562"/>
          </a:xfrm>
        </p:spPr>
        <p:txBody>
          <a:bodyPr/>
          <a:lstStyle/>
          <a:p>
            <a:pPr eaLnBrk="1" hangingPunct="1"/>
            <a:r>
              <a:rPr lang="en-US" sz="2000" dirty="0" smtClean="0">
                <a:solidFill>
                  <a:srgbClr val="0070C0"/>
                </a:solidFill>
                <a:latin typeface="+mn-lt"/>
              </a:rPr>
              <a:t>FGITRND</a:t>
            </a:r>
            <a:r>
              <a:rPr lang="en-US" sz="2000" dirty="0" smtClean="0">
                <a:solidFill>
                  <a:schemeClr val="tx2"/>
                </a:solidFill>
                <a:latin typeface="+mn-lt"/>
              </a:rPr>
              <a:t> </a:t>
            </a:r>
            <a:r>
              <a:rPr lang="en-US" sz="1500" dirty="0" smtClean="0">
                <a:latin typeface="+mn-lt"/>
              </a:rPr>
              <a:t>(continued)-To view more detailed information about a transaction, click once on the line of the transaction you wish to query. Select F3. Ensure the document and document type are correct (remember “X” represents a journal voucher type).</a:t>
            </a:r>
            <a:endParaRPr lang="en-US" sz="1500" dirty="0" smtClean="0">
              <a:solidFill>
                <a:schemeClr val="tx2"/>
              </a:solidFill>
              <a:latin typeface="+mn-l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12358"/>
            <a:ext cx="883920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TextBox 5"/>
          <p:cNvSpPr txBox="1">
            <a:spLocks noChangeArrowheads="1"/>
          </p:cNvSpPr>
          <p:nvPr/>
        </p:nvSpPr>
        <p:spPr bwMode="auto">
          <a:xfrm>
            <a:off x="1371600" y="6096000"/>
            <a:ext cx="4648200" cy="261938"/>
          </a:xfrm>
          <a:prstGeom prst="rect">
            <a:avLst/>
          </a:prstGeom>
          <a:noFill/>
          <a:ln w="12700">
            <a:solidFill>
              <a:srgbClr val="FF0000"/>
            </a:solidFill>
            <a:miter lim="800000"/>
            <a:headEnd/>
            <a:tailEnd/>
          </a:ln>
        </p:spPr>
        <p:txBody>
          <a:bodyPr>
            <a:spAutoFit/>
          </a:bodyPr>
          <a:lstStyle/>
          <a:p>
            <a:r>
              <a:rPr lang="en-US" sz="1100" dirty="0">
                <a:solidFill>
                  <a:srgbClr val="FF0000"/>
                </a:solidFill>
              </a:rPr>
              <a:t>Click once to highlight the line, </a:t>
            </a:r>
            <a:r>
              <a:rPr lang="en-US" sz="1100" dirty="0" smtClean="0">
                <a:solidFill>
                  <a:srgbClr val="FF0000"/>
                </a:solidFill>
              </a:rPr>
              <a:t>select F3.</a:t>
            </a:r>
            <a:endParaRPr lang="en-US" sz="1100" dirty="0">
              <a:solidFill>
                <a:srgbClr val="FF0000"/>
              </a:solidFill>
            </a:endParaRPr>
          </a:p>
        </p:txBody>
      </p:sp>
      <p:cxnSp>
        <p:nvCxnSpPr>
          <p:cNvPr id="10" name="Straight Arrow Connector 9"/>
          <p:cNvCxnSpPr/>
          <p:nvPr/>
        </p:nvCxnSpPr>
        <p:spPr>
          <a:xfrm flipV="1">
            <a:off x="2057400" y="4038600"/>
            <a:ext cx="1638300" cy="2057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7200" y="3962400"/>
            <a:ext cx="1600200" cy="2133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250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44562"/>
          </a:xfrm>
        </p:spPr>
        <p:txBody>
          <a:bodyPr/>
          <a:lstStyle/>
          <a:p>
            <a:pPr eaLnBrk="1" hangingPunct="1"/>
            <a:r>
              <a:rPr lang="en-US" sz="2000" dirty="0" smtClean="0">
                <a:solidFill>
                  <a:srgbClr val="0070C0"/>
                </a:solidFill>
                <a:latin typeface="+mn-lt"/>
              </a:rPr>
              <a:t>FGIDOCR</a:t>
            </a:r>
            <a:r>
              <a:rPr lang="en-US" sz="2000" dirty="0" smtClean="0">
                <a:solidFill>
                  <a:schemeClr val="tx2"/>
                </a:solidFill>
                <a:latin typeface="+mn-lt"/>
              </a:rPr>
              <a:t> </a:t>
            </a:r>
            <a:r>
              <a:rPr lang="en-US" sz="1500" dirty="0" smtClean="0">
                <a:latin typeface="+mn-lt"/>
              </a:rPr>
              <a:t>(continued) - Ensure the document and document type are correct (remember “JV” represents a journal voucher document). Select “Go” icon</a:t>
            </a:r>
            <a:endParaRPr lang="en-US" sz="1500" dirty="0" smtClean="0">
              <a:solidFill>
                <a:schemeClr val="tx2"/>
              </a:solidFill>
              <a:latin typeface="+mn-lt"/>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09800"/>
            <a:ext cx="8915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17882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8610600" cy="762000"/>
          </a:xfrm>
        </p:spPr>
        <p:txBody>
          <a:bodyPr/>
          <a:lstStyle/>
          <a:p>
            <a:pPr eaLnBrk="1" hangingPunct="1"/>
            <a:r>
              <a:rPr lang="en-US" sz="2800" dirty="0" smtClean="0">
                <a:solidFill>
                  <a:srgbClr val="0070C0"/>
                </a:solidFill>
                <a:latin typeface="Calibri" pitchFamily="34" charset="0"/>
                <a:cs typeface="Calibri" pitchFamily="34" charset="0"/>
              </a:rPr>
              <a:t>What’s in a Name?</a:t>
            </a:r>
          </a:p>
        </p:txBody>
      </p:sp>
      <p:sp>
        <p:nvSpPr>
          <p:cNvPr id="4099" name="Rectangle 3"/>
          <p:cNvSpPr>
            <a:spLocks noGrp="1" noChangeArrowheads="1"/>
          </p:cNvSpPr>
          <p:nvPr>
            <p:ph idx="1"/>
          </p:nvPr>
        </p:nvSpPr>
        <p:spPr>
          <a:xfrm>
            <a:off x="381000" y="1371600"/>
            <a:ext cx="8428038" cy="4495800"/>
          </a:xfrm>
        </p:spPr>
        <p:txBody>
          <a:bodyPr/>
          <a:lstStyle/>
          <a:p>
            <a:pPr eaLnBrk="1" hangingPunct="1">
              <a:lnSpc>
                <a:spcPct val="80000"/>
              </a:lnSpc>
              <a:spcBef>
                <a:spcPct val="0"/>
              </a:spcBef>
              <a:buClr>
                <a:srgbClr val="0070C0"/>
              </a:buClr>
              <a:buFont typeface="Wingdings" pitchFamily="2" charset="2"/>
              <a:buChar char="§"/>
            </a:pPr>
            <a:r>
              <a:rPr lang="en-US" sz="1600" dirty="0" smtClean="0"/>
              <a:t>Banner uses a 7 character name for all pages, tables and processes. This naming convention helps organize hundreds of pages and processes in logical order determined by character position. At first, the names can seem odd or hard to remember, but once you understand the naming conventions, the Banner page acronyms will become second nature.</a:t>
            </a:r>
          </a:p>
          <a:p>
            <a:pPr eaLnBrk="1" hangingPunct="1">
              <a:lnSpc>
                <a:spcPct val="80000"/>
              </a:lnSpc>
              <a:spcBef>
                <a:spcPct val="0"/>
              </a:spcBef>
              <a:buFont typeface="Wingdings" pitchFamily="2" charset="2"/>
              <a:buChar char="§"/>
            </a:pPr>
            <a:endParaRPr lang="en-US" sz="1600" dirty="0" smtClean="0"/>
          </a:p>
          <a:p>
            <a:pPr eaLnBrk="1" hangingPunct="1">
              <a:lnSpc>
                <a:spcPct val="80000"/>
              </a:lnSpc>
              <a:spcBef>
                <a:spcPct val="0"/>
              </a:spcBef>
              <a:buClr>
                <a:srgbClr val="0070C0"/>
              </a:buClr>
              <a:buFont typeface="Wingdings" pitchFamily="2" charset="2"/>
              <a:buChar char="§"/>
            </a:pPr>
            <a:r>
              <a:rPr lang="en-US" sz="1600" dirty="0" smtClean="0"/>
              <a:t>Each position (character) of the Banner page page represents a system, module or identifies the purpose of the page. Let’s look at an example.</a:t>
            </a:r>
          </a:p>
          <a:p>
            <a:pPr eaLnBrk="1" hangingPunct="1">
              <a:lnSpc>
                <a:spcPct val="80000"/>
              </a:lnSpc>
              <a:spcBef>
                <a:spcPct val="0"/>
              </a:spcBef>
              <a:buFont typeface="Wingdings" pitchFamily="2" charset="2"/>
              <a:buChar char="v"/>
            </a:pPr>
            <a:endParaRPr lang="en-US" sz="1600" dirty="0" smtClean="0"/>
          </a:p>
          <a:p>
            <a:pPr eaLnBrk="1" hangingPunct="1">
              <a:lnSpc>
                <a:spcPts val="1200"/>
              </a:lnSpc>
              <a:buFont typeface="Arial" charset="0"/>
              <a:buNone/>
            </a:pPr>
            <a:r>
              <a:rPr lang="en-US" sz="1600" dirty="0" smtClean="0"/>
              <a:t>	Banner Finance page</a:t>
            </a:r>
            <a:r>
              <a:rPr lang="en-US" sz="1600" dirty="0" smtClean="0">
                <a:solidFill>
                  <a:srgbClr val="000000"/>
                </a:solidFill>
              </a:rPr>
              <a:t> </a:t>
            </a:r>
            <a:r>
              <a:rPr lang="en-US" sz="1600" b="1" dirty="0" smtClean="0">
                <a:solidFill>
                  <a:srgbClr val="FF0000"/>
                </a:solidFill>
              </a:rPr>
              <a:t>F</a:t>
            </a:r>
            <a:r>
              <a:rPr lang="en-US" sz="1600" b="1" dirty="0" smtClean="0">
                <a:solidFill>
                  <a:srgbClr val="0070C0"/>
                </a:solidFill>
              </a:rPr>
              <a:t>G</a:t>
            </a:r>
            <a:r>
              <a:rPr lang="en-US" sz="1600" b="1" dirty="0" smtClean="0">
                <a:solidFill>
                  <a:srgbClr val="00B050"/>
                </a:solidFill>
              </a:rPr>
              <a:t>I</a:t>
            </a:r>
            <a:r>
              <a:rPr lang="en-US" sz="1600" b="1" dirty="0" smtClean="0">
                <a:solidFill>
                  <a:srgbClr val="7030A0"/>
                </a:solidFill>
              </a:rPr>
              <a:t>DOCR</a:t>
            </a:r>
            <a:r>
              <a:rPr lang="en-US" sz="1600" b="1" dirty="0" smtClean="0">
                <a:solidFill>
                  <a:srgbClr val="D01EC8"/>
                </a:solidFill>
              </a:rPr>
              <a:t> </a:t>
            </a:r>
            <a:r>
              <a:rPr lang="en-US" sz="1600" b="1" dirty="0" smtClean="0">
                <a:solidFill>
                  <a:srgbClr val="000000"/>
                </a:solidFill>
              </a:rPr>
              <a:t>= </a:t>
            </a:r>
            <a:r>
              <a:rPr lang="en-US" sz="1600" b="1" u="sng" dirty="0" smtClean="0">
                <a:solidFill>
                  <a:srgbClr val="FF0000"/>
                </a:solidFill>
              </a:rPr>
              <a:t>F</a:t>
            </a:r>
            <a:r>
              <a:rPr lang="en-US" sz="1600" dirty="0" smtClean="0">
                <a:solidFill>
                  <a:srgbClr val="000000"/>
                </a:solidFill>
              </a:rPr>
              <a:t>inance</a:t>
            </a:r>
            <a:r>
              <a:rPr lang="en-US" sz="1600" b="1" dirty="0" smtClean="0">
                <a:solidFill>
                  <a:srgbClr val="000000"/>
                </a:solidFill>
              </a:rPr>
              <a:t>, </a:t>
            </a:r>
            <a:r>
              <a:rPr lang="en-US" sz="1600" b="1" u="sng" dirty="0" smtClean="0">
                <a:solidFill>
                  <a:srgbClr val="0070C0"/>
                </a:solidFill>
              </a:rPr>
              <a:t>G</a:t>
            </a:r>
            <a:r>
              <a:rPr lang="en-US" sz="1600" dirty="0" smtClean="0">
                <a:solidFill>
                  <a:srgbClr val="000000"/>
                </a:solidFill>
              </a:rPr>
              <a:t>eneral Ledger</a:t>
            </a:r>
            <a:r>
              <a:rPr lang="en-US" sz="1600" b="1" dirty="0" smtClean="0">
                <a:solidFill>
                  <a:srgbClr val="000000"/>
                </a:solidFill>
              </a:rPr>
              <a:t>, </a:t>
            </a:r>
            <a:r>
              <a:rPr lang="en-US" sz="1600" b="1" u="sng" dirty="0" smtClean="0">
                <a:solidFill>
                  <a:srgbClr val="00B050"/>
                </a:solidFill>
              </a:rPr>
              <a:t>I</a:t>
            </a:r>
            <a:r>
              <a:rPr lang="en-US" sz="1600" dirty="0" smtClean="0">
                <a:solidFill>
                  <a:srgbClr val="000000"/>
                </a:solidFill>
              </a:rPr>
              <a:t>nquiry,</a:t>
            </a:r>
            <a:r>
              <a:rPr lang="en-US" sz="1600" b="1" dirty="0" smtClean="0">
                <a:solidFill>
                  <a:srgbClr val="000000"/>
                </a:solidFill>
              </a:rPr>
              <a:t> </a:t>
            </a:r>
          </a:p>
          <a:p>
            <a:pPr eaLnBrk="1" hangingPunct="1">
              <a:lnSpc>
                <a:spcPts val="1200"/>
              </a:lnSpc>
              <a:buFont typeface="Arial" charset="0"/>
              <a:buNone/>
            </a:pPr>
            <a:r>
              <a:rPr lang="en-US" sz="1600" b="1" dirty="0" smtClean="0">
                <a:solidFill>
                  <a:srgbClr val="000000"/>
                </a:solidFill>
              </a:rPr>
              <a:t>	</a:t>
            </a:r>
            <a:r>
              <a:rPr lang="en-US" sz="1600" b="1" u="sng" dirty="0" smtClean="0">
                <a:solidFill>
                  <a:srgbClr val="7030A0"/>
                </a:solidFill>
              </a:rPr>
              <a:t>Doc</a:t>
            </a:r>
            <a:r>
              <a:rPr lang="en-US" sz="1600" dirty="0" smtClean="0">
                <a:solidFill>
                  <a:srgbClr val="000000"/>
                </a:solidFill>
              </a:rPr>
              <a:t>ument</a:t>
            </a:r>
            <a:r>
              <a:rPr lang="en-US" sz="1600" b="1" dirty="0" smtClean="0">
                <a:solidFill>
                  <a:srgbClr val="000000"/>
                </a:solidFill>
              </a:rPr>
              <a:t> </a:t>
            </a:r>
            <a:r>
              <a:rPr lang="en-US" sz="1600" b="1" u="sng" dirty="0" smtClean="0">
                <a:solidFill>
                  <a:srgbClr val="7030A0"/>
                </a:solidFill>
              </a:rPr>
              <a:t>R</a:t>
            </a:r>
            <a:r>
              <a:rPr lang="en-US" sz="1600" dirty="0" smtClean="0">
                <a:solidFill>
                  <a:srgbClr val="000000"/>
                </a:solidFill>
              </a:rPr>
              <a:t>etrieval </a:t>
            </a:r>
            <a:r>
              <a:rPr lang="en-US" sz="1600" dirty="0" err="1" smtClean="0">
                <a:solidFill>
                  <a:srgbClr val="000000"/>
                </a:solidFill>
              </a:rPr>
              <a:t>pae</a:t>
            </a:r>
            <a:r>
              <a:rPr lang="en-US" sz="1600" dirty="0" smtClean="0">
                <a:solidFill>
                  <a:srgbClr val="000000"/>
                </a:solidFill>
              </a:rPr>
              <a:t>.</a:t>
            </a:r>
            <a:endParaRPr lang="en-US" sz="1600" b="1" dirty="0" smtClean="0">
              <a:solidFill>
                <a:srgbClr val="000000"/>
              </a:solidFill>
            </a:endParaRPr>
          </a:p>
          <a:p>
            <a:pPr eaLnBrk="1" hangingPunct="1">
              <a:lnSpc>
                <a:spcPts val="1200"/>
              </a:lnSpc>
            </a:pPr>
            <a:endParaRPr lang="en-US" sz="1600" dirty="0" smtClean="0">
              <a:solidFill>
                <a:srgbClr val="000000"/>
              </a:solidFill>
            </a:endParaRPr>
          </a:p>
          <a:p>
            <a:pPr eaLnBrk="1" hangingPunct="1">
              <a:lnSpc>
                <a:spcPct val="80000"/>
              </a:lnSpc>
              <a:spcBef>
                <a:spcPct val="0"/>
              </a:spcBef>
              <a:buFont typeface="Arial" charset="0"/>
              <a:buNone/>
            </a:pPr>
            <a:r>
              <a:rPr lang="en-US" sz="1600" dirty="0" smtClean="0"/>
              <a:t>	Position 1, </a:t>
            </a:r>
            <a:r>
              <a:rPr lang="en-US" sz="1600" dirty="0" smtClean="0">
                <a:solidFill>
                  <a:srgbClr val="FF0000"/>
                </a:solidFill>
              </a:rPr>
              <a:t>F for Finance</a:t>
            </a:r>
            <a:r>
              <a:rPr lang="en-US" sz="1600" dirty="0" smtClean="0"/>
              <a:t>, identifies the primary Banner system. Other system identifiers include:</a:t>
            </a:r>
          </a:p>
          <a:p>
            <a:pPr eaLnBrk="1" hangingPunct="1">
              <a:lnSpc>
                <a:spcPct val="80000"/>
              </a:lnSpc>
              <a:spcBef>
                <a:spcPct val="0"/>
              </a:spcBef>
              <a:buFont typeface="Arial" charset="0"/>
              <a:buNone/>
            </a:pPr>
            <a:r>
              <a:rPr lang="en-US" sz="1600" dirty="0" smtClean="0">
                <a:latin typeface="Trebuchet MS" pitchFamily="34" charset="0"/>
              </a:rPr>
              <a:t>	</a:t>
            </a:r>
          </a:p>
          <a:p>
            <a:pPr eaLnBrk="1" hangingPunct="1">
              <a:lnSpc>
                <a:spcPct val="80000"/>
              </a:lnSpc>
              <a:spcBef>
                <a:spcPct val="0"/>
              </a:spcBef>
              <a:buFont typeface="Arial" charset="0"/>
              <a:buNone/>
            </a:pPr>
            <a:r>
              <a:rPr lang="en-US" sz="1400" dirty="0" smtClean="0">
                <a:latin typeface="Trebuchet MS" pitchFamily="34" charset="0"/>
              </a:rPr>
              <a:t>	</a:t>
            </a:r>
            <a:r>
              <a:rPr lang="en-US" sz="1400" dirty="0" smtClean="0"/>
              <a:t>G=General		R=Financial Aid		</a:t>
            </a:r>
          </a:p>
          <a:p>
            <a:pPr eaLnBrk="1" hangingPunct="1">
              <a:lnSpc>
                <a:spcPct val="80000"/>
              </a:lnSpc>
              <a:spcBef>
                <a:spcPct val="0"/>
              </a:spcBef>
              <a:buFont typeface="Arial" charset="0"/>
              <a:buNone/>
            </a:pPr>
            <a:r>
              <a:rPr lang="en-US" sz="1400" dirty="0" smtClean="0"/>
              <a:t>	N=Position Control		S=Student</a:t>
            </a:r>
          </a:p>
          <a:p>
            <a:pPr eaLnBrk="1" hangingPunct="1">
              <a:lnSpc>
                <a:spcPct val="80000"/>
              </a:lnSpc>
              <a:spcBef>
                <a:spcPct val="0"/>
              </a:spcBef>
              <a:buFont typeface="Arial" charset="0"/>
              <a:buNone/>
            </a:pPr>
            <a:r>
              <a:rPr lang="en-US" sz="1400" dirty="0" smtClean="0"/>
              <a:t>	P=HR/Payroll Personnel	T=Accounts Receivable</a:t>
            </a:r>
          </a:p>
          <a:p>
            <a:pPr eaLnBrk="1" hangingPunct="1">
              <a:lnSpc>
                <a:spcPct val="80000"/>
              </a:lnSpc>
              <a:spcBef>
                <a:spcPct val="0"/>
              </a:spcBef>
              <a:buFont typeface="Arial" charset="0"/>
              <a:buNone/>
            </a:pPr>
            <a:r>
              <a:rPr lang="en-US" sz="1400" dirty="0" smtClean="0">
                <a:latin typeface="Trebuchet MS" pitchFamily="34" charset="0"/>
              </a:rPr>
              <a:t> </a:t>
            </a:r>
          </a:p>
          <a:p>
            <a:pPr lvl="1" eaLnBrk="1" hangingPunct="1">
              <a:lnSpc>
                <a:spcPct val="80000"/>
              </a:lnSpc>
              <a:spcBef>
                <a:spcPct val="0"/>
              </a:spcBef>
              <a:buFont typeface="Arial" charset="0"/>
              <a:buNone/>
            </a:pPr>
            <a:endParaRPr lang="en-US" sz="1600" dirty="0" smtClean="0">
              <a:latin typeface="Trebuchet MS" pitchFamily="34" charset="0"/>
            </a:endParaRPr>
          </a:p>
          <a:p>
            <a:pPr eaLnBrk="1" hangingPunct="1">
              <a:lnSpc>
                <a:spcPct val="80000"/>
              </a:lnSpc>
              <a:spcBef>
                <a:spcPct val="0"/>
              </a:spcBef>
              <a:buFont typeface="Arial" charset="0"/>
              <a:buNone/>
            </a:pPr>
            <a:r>
              <a:rPr lang="en-US" sz="1600" dirty="0" smtClean="0">
                <a:latin typeface="Trebuchet MS" pitchFamily="34" charset="0"/>
              </a:rPr>
              <a:t>	</a:t>
            </a:r>
          </a:p>
          <a:p>
            <a:pPr eaLnBrk="1" hangingPunct="1">
              <a:lnSpc>
                <a:spcPct val="80000"/>
              </a:lnSpc>
              <a:spcBef>
                <a:spcPct val="0"/>
              </a:spcBef>
              <a:buFont typeface="Arial" charset="0"/>
              <a:buNone/>
            </a:pPr>
            <a:r>
              <a:rPr lang="en-US" sz="1800" dirty="0" smtClean="0">
                <a:latin typeface="Trebuchet MS" pitchFamily="34" charset="0"/>
              </a:rPr>
              <a:t>	</a:t>
            </a:r>
          </a:p>
        </p:txBody>
      </p:sp>
      <p:sp>
        <p:nvSpPr>
          <p:cNvPr id="5" name="Rectangle 4"/>
          <p:cNvSpPr/>
          <p:nvPr/>
        </p:nvSpPr>
        <p:spPr>
          <a:xfrm>
            <a:off x="685800" y="3810000"/>
            <a:ext cx="4572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44562"/>
          </a:xfrm>
        </p:spPr>
        <p:txBody>
          <a:bodyPr/>
          <a:lstStyle/>
          <a:p>
            <a:pPr eaLnBrk="1" hangingPunct="1"/>
            <a:r>
              <a:rPr lang="en-US" sz="2000" dirty="0" smtClean="0">
                <a:solidFill>
                  <a:srgbClr val="0070C0"/>
                </a:solidFill>
                <a:latin typeface="+mn-lt"/>
              </a:rPr>
              <a:t>FGIDOCR</a:t>
            </a:r>
            <a:r>
              <a:rPr lang="en-US" sz="2000" dirty="0" smtClean="0">
                <a:solidFill>
                  <a:schemeClr val="tx2"/>
                </a:solidFill>
                <a:latin typeface="+mn-lt"/>
              </a:rPr>
              <a:t> </a:t>
            </a:r>
            <a:r>
              <a:rPr lang="en-US" sz="1500" dirty="0" smtClean="0">
                <a:latin typeface="+mn-lt"/>
              </a:rPr>
              <a:t>(continued) – Details of the transaction will display. To find the specific line item, you will need to scroll through the items or add a “filter”.</a:t>
            </a:r>
            <a:endParaRPr lang="en-US" sz="1500" dirty="0" smtClean="0">
              <a:solidFill>
                <a:schemeClr val="tx2"/>
              </a:solidFill>
              <a:latin typeface="+mn-lt"/>
            </a:endParaRPr>
          </a:p>
        </p:txBody>
      </p:sp>
      <p:sp>
        <p:nvSpPr>
          <p:cNvPr id="25605" name="TextBox 5"/>
          <p:cNvSpPr txBox="1">
            <a:spLocks noChangeArrowheads="1"/>
          </p:cNvSpPr>
          <p:nvPr/>
        </p:nvSpPr>
        <p:spPr bwMode="auto">
          <a:xfrm>
            <a:off x="1371600" y="6096000"/>
            <a:ext cx="4648200" cy="430887"/>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Select Filter, where you will have multiple choices to filter on a specific piece of information. </a:t>
            </a:r>
            <a:endParaRPr lang="en-US" sz="1100" dirty="0">
              <a:solidFill>
                <a:srgbClr val="FF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57573"/>
            <a:ext cx="8659666" cy="463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5334000" y="3776786"/>
            <a:ext cx="3124200" cy="231921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8716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44562"/>
          </a:xfrm>
        </p:spPr>
        <p:txBody>
          <a:bodyPr/>
          <a:lstStyle/>
          <a:p>
            <a:pPr eaLnBrk="1" hangingPunct="1"/>
            <a:r>
              <a:rPr lang="en-US" sz="2000" dirty="0" smtClean="0">
                <a:solidFill>
                  <a:srgbClr val="0070C0"/>
                </a:solidFill>
                <a:latin typeface="+mn-lt"/>
              </a:rPr>
              <a:t>FGIDOCR</a:t>
            </a:r>
            <a:r>
              <a:rPr lang="en-US" sz="2000" dirty="0" smtClean="0">
                <a:solidFill>
                  <a:schemeClr val="tx2"/>
                </a:solidFill>
                <a:latin typeface="+mn-lt"/>
              </a:rPr>
              <a:t> </a:t>
            </a:r>
            <a:r>
              <a:rPr lang="en-US" sz="1500" dirty="0" smtClean="0">
                <a:latin typeface="+mn-lt"/>
              </a:rPr>
              <a:t>(continued) – We have elected to use the amount. Enter the applicable </a:t>
            </a:r>
            <a:r>
              <a:rPr lang="en-US" sz="1500" dirty="0" err="1" smtClean="0">
                <a:latin typeface="+mn-lt"/>
              </a:rPr>
              <a:t>inpageation</a:t>
            </a:r>
            <a:r>
              <a:rPr lang="en-US" sz="1500" dirty="0" smtClean="0">
                <a:latin typeface="+mn-lt"/>
              </a:rPr>
              <a:t>, and select “Go” icon</a:t>
            </a:r>
            <a:endParaRPr lang="en-US" sz="1500" dirty="0" smtClean="0">
              <a:solidFill>
                <a:schemeClr val="tx2"/>
              </a:solidFill>
              <a:latin typeface="+mn-lt"/>
            </a:endParaRPr>
          </a:p>
        </p:txBody>
      </p:sp>
      <p:sp>
        <p:nvSpPr>
          <p:cNvPr id="25605" name="TextBox 5"/>
          <p:cNvSpPr txBox="1">
            <a:spLocks noChangeArrowheads="1"/>
          </p:cNvSpPr>
          <p:nvPr/>
        </p:nvSpPr>
        <p:spPr bwMode="auto">
          <a:xfrm>
            <a:off x="1371600" y="6096000"/>
            <a:ext cx="4648200" cy="430887"/>
          </a:xfrm>
          <a:prstGeom prst="rect">
            <a:avLst/>
          </a:prstGeom>
          <a:noFill/>
          <a:ln w="12700">
            <a:solidFill>
              <a:srgbClr val="FF0000"/>
            </a:solidFill>
            <a:miter lim="800000"/>
            <a:headEnd/>
            <a:tailEnd/>
          </a:ln>
        </p:spPr>
        <p:txBody>
          <a:bodyPr>
            <a:spAutoFit/>
          </a:bodyPr>
          <a:lstStyle/>
          <a:p>
            <a:r>
              <a:rPr lang="en-US" sz="1100" dirty="0">
                <a:solidFill>
                  <a:srgbClr val="FF0000"/>
                </a:solidFill>
              </a:rPr>
              <a:t>Select Filter, where you will have multiple choices to filter on a specific piece of </a:t>
            </a:r>
            <a:r>
              <a:rPr lang="en-US" sz="1100" dirty="0" smtClean="0">
                <a:solidFill>
                  <a:srgbClr val="FF0000"/>
                </a:solidFill>
              </a:rPr>
              <a:t>information</a:t>
            </a:r>
            <a:r>
              <a:rPr lang="en-US" sz="1100" dirty="0">
                <a:solidFill>
                  <a:srgbClr val="FF0000"/>
                </a:solidFill>
              </a:rPr>
              <a:t>. </a:t>
            </a:r>
            <a:r>
              <a:rPr lang="en-US" sz="1100" dirty="0" smtClean="0">
                <a:solidFill>
                  <a:srgbClr val="FF0000"/>
                </a:solidFill>
              </a:rPr>
              <a:t>Select “Go”.</a:t>
            </a:r>
            <a:endParaRPr lang="en-US" sz="1100" dirty="0">
              <a:solidFill>
                <a:srgbClr val="FF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8392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flipV="1">
            <a:off x="3581400" y="4724400"/>
            <a:ext cx="609600" cy="135774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143000" y="4724401"/>
            <a:ext cx="1066800" cy="13577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5605" idx="3"/>
          </p:cNvCxnSpPr>
          <p:nvPr/>
        </p:nvCxnSpPr>
        <p:spPr>
          <a:xfrm flipV="1">
            <a:off x="6019800" y="5562600"/>
            <a:ext cx="2819400" cy="7488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6749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000" dirty="0" smtClean="0">
                <a:solidFill>
                  <a:schemeClr val="accent1"/>
                </a:solidFill>
                <a:latin typeface="+mn-lt"/>
              </a:rPr>
              <a:t>FGIDOCR</a:t>
            </a:r>
            <a:r>
              <a:rPr lang="en-US" sz="2000" dirty="0" smtClean="0">
                <a:solidFill>
                  <a:schemeClr val="accent1"/>
                </a:solidFill>
                <a:latin typeface="Trebuchet MS" pitchFamily="34" charset="0"/>
              </a:rPr>
              <a:t> </a:t>
            </a:r>
            <a:r>
              <a:rPr lang="en-US" sz="1500" dirty="0" smtClean="0">
                <a:latin typeface="+mn-lt"/>
              </a:rPr>
              <a:t>(continued)-Details of the transaction will display. To obtain more information, select the line, and hit F3. To return to FGITRND (Transaction Detail) or the FGIBDST (Budget Status) page, simply click the black </a:t>
            </a:r>
            <a:r>
              <a:rPr lang="en-US" sz="1500" b="1" dirty="0" smtClean="0">
                <a:latin typeface="+mn-lt"/>
              </a:rPr>
              <a:t>X</a:t>
            </a:r>
            <a:r>
              <a:rPr lang="en-US" sz="1500" dirty="0" smtClean="0">
                <a:latin typeface="+mn-lt"/>
              </a:rPr>
              <a:t> on the Banner menu bar until you return to your starting point. </a:t>
            </a:r>
            <a:endParaRPr lang="en-US" sz="1500" dirty="0" smtClean="0">
              <a:solidFill>
                <a:schemeClr val="accent1"/>
              </a:solidFill>
              <a:latin typeface="+mn-lt"/>
            </a:endParaRPr>
          </a:p>
        </p:txBody>
      </p:sp>
      <p:sp>
        <p:nvSpPr>
          <p:cNvPr id="27653" name="TextBox 5"/>
          <p:cNvSpPr txBox="1">
            <a:spLocks noChangeArrowheads="1"/>
          </p:cNvSpPr>
          <p:nvPr/>
        </p:nvSpPr>
        <p:spPr bwMode="auto">
          <a:xfrm>
            <a:off x="3910445" y="6062662"/>
            <a:ext cx="3886200" cy="261938"/>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Select the line item, and hit F3 for more information</a:t>
            </a:r>
            <a:endParaRPr lang="en-US" sz="1100" dirty="0">
              <a:solidFill>
                <a:srgbClr val="FF0000"/>
              </a:solidFill>
            </a:endParaRPr>
          </a:p>
        </p:txBody>
      </p:sp>
      <p:sp>
        <p:nvSpPr>
          <p:cNvPr id="27655" name="TextBox 8"/>
          <p:cNvSpPr txBox="1">
            <a:spLocks noChangeArrowheads="1"/>
          </p:cNvSpPr>
          <p:nvPr/>
        </p:nvSpPr>
        <p:spPr bwMode="auto">
          <a:xfrm>
            <a:off x="1752600" y="6062662"/>
            <a:ext cx="2057400" cy="430887"/>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Exit until you return back to your starting point. </a:t>
            </a:r>
            <a:endParaRPr lang="en-US" sz="1100" dirty="0">
              <a:solidFill>
                <a:srgbClr val="FF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447800"/>
            <a:ext cx="8915401" cy="448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flipV="1">
            <a:off x="381000" y="1752600"/>
            <a:ext cx="1371600" cy="433387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653" idx="0"/>
          </p:cNvCxnSpPr>
          <p:nvPr/>
        </p:nvCxnSpPr>
        <p:spPr>
          <a:xfrm flipH="1" flipV="1">
            <a:off x="3453247" y="4841514"/>
            <a:ext cx="2400298" cy="12211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73162"/>
          </a:xfrm>
        </p:spPr>
        <p:txBody>
          <a:bodyPr/>
          <a:lstStyle/>
          <a:p>
            <a:pPr eaLnBrk="1" hangingPunct="1"/>
            <a:r>
              <a:rPr lang="en-US" sz="2000" dirty="0" smtClean="0">
                <a:solidFill>
                  <a:schemeClr val="accent1"/>
                </a:solidFill>
                <a:latin typeface="+mn-lt"/>
              </a:rPr>
              <a:t>FGITRND</a:t>
            </a:r>
            <a:r>
              <a:rPr lang="en-US" sz="1500" dirty="0" smtClean="0">
                <a:latin typeface="+mn-lt"/>
              </a:rPr>
              <a:t>-You can also use this page for queries. After entering the Index information and selecting “GO”. Click on the Next Block icon. A block will appear asking to add another field will appear under “Detail Transaction Activity”. Enter your query parameters. In this example, we’re looking for all original permanent budget entries for this organization. The original permanent budget is loaded at the beginning of the fiscal year. In the Field column, enter OBD. Next click on the “Go” icon.</a:t>
            </a:r>
            <a:endParaRPr lang="en-US" sz="1500" dirty="0" smtClean="0">
              <a:solidFill>
                <a:schemeClr val="accent1"/>
              </a:solidFill>
              <a:latin typeface="+mn-lt"/>
            </a:endParaRPr>
          </a:p>
        </p:txBody>
      </p:sp>
      <p:sp>
        <p:nvSpPr>
          <p:cNvPr id="6" name="TextBox 5"/>
          <p:cNvSpPr txBox="1"/>
          <p:nvPr/>
        </p:nvSpPr>
        <p:spPr>
          <a:xfrm>
            <a:off x="786245" y="5376818"/>
            <a:ext cx="1676400" cy="430887"/>
          </a:xfrm>
          <a:prstGeom prst="rect">
            <a:avLst/>
          </a:prstGeom>
          <a:noFill/>
          <a:ln w="12700">
            <a:solidFill>
              <a:srgbClr val="FF0000"/>
            </a:solidFill>
          </a:ln>
        </p:spPr>
        <p:txBody>
          <a:bodyPr wrap="square" rtlCol="0">
            <a:spAutoFit/>
          </a:bodyPr>
          <a:lstStyle/>
          <a:p>
            <a:r>
              <a:rPr lang="en-US" sz="1100" dirty="0" smtClean="0">
                <a:solidFill>
                  <a:srgbClr val="FF0000"/>
                </a:solidFill>
              </a:rPr>
              <a:t>Select “Type”, enter BOR</a:t>
            </a:r>
            <a:endParaRPr lang="en-US" sz="1100" dirty="0">
              <a:solidFill>
                <a:srgbClr val="FF0000"/>
              </a:solidFill>
            </a:endParaRPr>
          </a:p>
        </p:txBody>
      </p:sp>
      <p:sp>
        <p:nvSpPr>
          <p:cNvPr id="10" name="TextBox 9"/>
          <p:cNvSpPr txBox="1"/>
          <p:nvPr/>
        </p:nvSpPr>
        <p:spPr>
          <a:xfrm>
            <a:off x="6248400" y="5707736"/>
            <a:ext cx="1295400" cy="261610"/>
          </a:xfrm>
          <a:prstGeom prst="rect">
            <a:avLst/>
          </a:prstGeom>
          <a:noFill/>
          <a:ln w="12700">
            <a:solidFill>
              <a:srgbClr val="FF0000"/>
            </a:solidFill>
          </a:ln>
        </p:spPr>
        <p:txBody>
          <a:bodyPr wrap="square" rtlCol="0">
            <a:spAutoFit/>
          </a:bodyPr>
          <a:lstStyle/>
          <a:p>
            <a:r>
              <a:rPr lang="en-US" sz="1100" dirty="0" smtClean="0">
                <a:solidFill>
                  <a:srgbClr val="FF0000"/>
                </a:solidFill>
              </a:rPr>
              <a:t>Select “Go”</a:t>
            </a:r>
            <a:endParaRPr lang="en-US" sz="1100" dirty="0">
              <a:solidFill>
                <a:srgbClr val="FF0000"/>
              </a:solidFill>
            </a:endParaRPr>
          </a:p>
        </p:txBody>
      </p:sp>
      <p:sp>
        <p:nvSpPr>
          <p:cNvPr id="5" name="Oval 4"/>
          <p:cNvSpPr/>
          <p:nvPr/>
        </p:nvSpPr>
        <p:spPr>
          <a:xfrm>
            <a:off x="1215735" y="35052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81" y="1676400"/>
            <a:ext cx="8915401" cy="33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V="1">
            <a:off x="1205345" y="3810000"/>
            <a:ext cx="0" cy="156681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28800" y="3886200"/>
            <a:ext cx="533400" cy="1447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43800" y="4876800"/>
            <a:ext cx="1104900" cy="8052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2000" dirty="0" smtClean="0">
                <a:solidFill>
                  <a:schemeClr val="accent1"/>
                </a:solidFill>
                <a:latin typeface="+mn-lt"/>
              </a:rPr>
              <a:t>FGITRND </a:t>
            </a:r>
            <a:r>
              <a:rPr lang="en-US" sz="1500" dirty="0" smtClean="0">
                <a:latin typeface="+mn-lt"/>
              </a:rPr>
              <a:t>(continued)-All original permanent budget entries that were posted to this organization will be returned on the page. You can use more than one parameter on this page to confine your search to more specific information. You’ll find other examples in the pages Handbook located in the Course Documents section of this course</a:t>
            </a:r>
            <a:r>
              <a:rPr lang="en-US" sz="1400" dirty="0" smtClean="0">
                <a:latin typeface="+mn-lt"/>
              </a:rPr>
              <a:t>. </a:t>
            </a:r>
            <a:endParaRPr lang="en-US" sz="2000" dirty="0" smtClean="0">
              <a:solidFill>
                <a:schemeClr val="accent1"/>
              </a:solidFill>
              <a:latin typeface="+mn-lt"/>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19250"/>
            <a:ext cx="83058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1600" dirty="0" smtClean="0">
                <a:latin typeface="+mn-lt"/>
              </a:rPr>
              <a:t>From page</a:t>
            </a:r>
            <a:r>
              <a:rPr lang="en-US" sz="1600" dirty="0" smtClean="0">
                <a:latin typeface="Trebuchet MS" pitchFamily="34" charset="0"/>
              </a:rPr>
              <a:t> </a:t>
            </a:r>
            <a:r>
              <a:rPr lang="en-US" sz="2000" dirty="0" smtClean="0">
                <a:solidFill>
                  <a:srgbClr val="0070C0"/>
                </a:solidFill>
                <a:latin typeface="+mn-lt"/>
              </a:rPr>
              <a:t>FGIBDST</a:t>
            </a:r>
            <a:r>
              <a:rPr lang="en-US" sz="1400" dirty="0" smtClean="0">
                <a:latin typeface="Trebuchet MS" pitchFamily="34" charset="0"/>
              </a:rPr>
              <a:t> </a:t>
            </a:r>
            <a:r>
              <a:rPr lang="en-US" sz="1600" dirty="0" smtClean="0">
                <a:latin typeface="+mn-lt"/>
              </a:rPr>
              <a:t>you can also view a list of outstanding encumbrances (purchase commitments) for this org. Click on the specific line item, hit F3 on your keyboard. Select F3 again to drill down further on the specific line item you wish to investigate. </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1371600"/>
            <a:ext cx="868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000" dirty="0" smtClean="0">
                <a:solidFill>
                  <a:srgbClr val="0070C0"/>
                </a:solidFill>
                <a:latin typeface="+mn-lt"/>
              </a:rPr>
              <a:t>FGIOENC</a:t>
            </a:r>
            <a:r>
              <a:rPr lang="en-US" sz="1500" dirty="0" smtClean="0">
                <a:solidFill>
                  <a:srgbClr val="0070C0"/>
                </a:solidFill>
                <a:latin typeface="+mn-lt"/>
              </a:rPr>
              <a:t>(Org Encumbrance)</a:t>
            </a:r>
            <a:r>
              <a:rPr lang="en-US" sz="1500" dirty="0" smtClean="0">
                <a:latin typeface="+mn-lt"/>
              </a:rPr>
              <a:t>. From the Related drop down menu you can select Organization Encumbrances or from the main Banner menu, type FGIOENC and enter the index you wish to investigate. A list of balances associated with the org will display. The number under Encumbrance is the EP number or the purchase order number. The Amount is the remaining balance of the purchase order after payments.</a:t>
            </a:r>
          </a:p>
        </p:txBody>
      </p:sp>
      <p:sp>
        <p:nvSpPr>
          <p:cNvPr id="31749" name="TextBox 4"/>
          <p:cNvSpPr txBox="1">
            <a:spLocks noChangeArrowheads="1"/>
          </p:cNvSpPr>
          <p:nvPr/>
        </p:nvSpPr>
        <p:spPr bwMode="auto">
          <a:xfrm>
            <a:off x="1447800" y="6341269"/>
            <a:ext cx="3688773" cy="261938"/>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Encumbrance and amount</a:t>
            </a:r>
            <a:endParaRPr lang="en-US" sz="1100" dirty="0">
              <a:solidFill>
                <a:srgbClr val="FF0000"/>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07" y="1447799"/>
            <a:ext cx="8827511" cy="480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762000" y="3048000"/>
            <a:ext cx="2133600" cy="3276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32463" y="2895600"/>
            <a:ext cx="3120737" cy="3429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229600" cy="1295400"/>
          </a:xfrm>
        </p:spPr>
        <p:txBody>
          <a:bodyPr/>
          <a:lstStyle/>
          <a:p>
            <a:pPr eaLnBrk="1" hangingPunct="1"/>
            <a:r>
              <a:rPr lang="en-US" sz="1500" dirty="0" smtClean="0">
                <a:latin typeface="+mn-lt"/>
              </a:rPr>
              <a:t>The Budget Status page (FGIBDST), as well as many other pages, can be downloaded into an Excel spreadsheet. To do this, select “Tools” and </a:t>
            </a:r>
            <a:r>
              <a:rPr lang="en-US" sz="1500" b="1" dirty="0" smtClean="0">
                <a:latin typeface="+mn-lt"/>
              </a:rPr>
              <a:t>Export</a:t>
            </a:r>
            <a:r>
              <a:rPr lang="en-US" sz="1500" dirty="0" smtClean="0">
                <a:latin typeface="+mn-lt"/>
              </a:rPr>
              <a:t> on the right side of screen. </a:t>
            </a:r>
            <a:r>
              <a:rPr lang="en-US" sz="1400" dirty="0"/>
              <a:t>On other </a:t>
            </a:r>
            <a:r>
              <a:rPr lang="en-US" sz="1400" dirty="0" smtClean="0"/>
              <a:t>pages </a:t>
            </a:r>
            <a:r>
              <a:rPr lang="en-US" sz="1400" dirty="0"/>
              <a:t>if this option is grayed out, you’ll know the </a:t>
            </a:r>
            <a:r>
              <a:rPr lang="en-US" sz="1400" dirty="0" smtClean="0"/>
              <a:t>page </a:t>
            </a:r>
            <a:r>
              <a:rPr lang="en-US" sz="1400" dirty="0"/>
              <a:t>cannot be downloaded. </a:t>
            </a:r>
            <a:r>
              <a:rPr lang="en-US" sz="1400" dirty="0" smtClean="0">
                <a:latin typeface="Trebuchet MS" pitchFamily="34" charset="0"/>
              </a:rPr>
              <a:t/>
            </a:r>
            <a:br>
              <a:rPr lang="en-US" sz="1400" dirty="0" smtClean="0">
                <a:latin typeface="Trebuchet MS" pitchFamily="34" charset="0"/>
              </a:rPr>
            </a:br>
            <a:endParaRPr lang="en-US" sz="1400" dirty="0" smtClean="0">
              <a:latin typeface="Trebuchet MS" pitchFamily="34"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8763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229600" cy="1295400"/>
          </a:xfrm>
        </p:spPr>
        <p:txBody>
          <a:bodyPr/>
          <a:lstStyle/>
          <a:p>
            <a:pPr eaLnBrk="1" hangingPunct="1"/>
            <a:r>
              <a:rPr lang="en-US" sz="1500" dirty="0" smtClean="0">
                <a:latin typeface="+mn-lt"/>
              </a:rPr>
              <a:t>The Budget Status page (FGIBDST), as well as many other pages, can be downloaded into an Excel spreadsheet. To do this, select “Tools” and </a:t>
            </a:r>
            <a:r>
              <a:rPr lang="en-US" sz="1500" b="1" dirty="0" smtClean="0">
                <a:latin typeface="+mn-lt"/>
              </a:rPr>
              <a:t>Export</a:t>
            </a:r>
            <a:r>
              <a:rPr lang="en-US" sz="1500" dirty="0" smtClean="0">
                <a:latin typeface="+mn-lt"/>
              </a:rPr>
              <a:t> on the left side of screen. You will see a message appear on the bottom; select “open” or “save”. On other pages if this option is grayed out, you’ll know the page cannot be downloaded. </a:t>
            </a:r>
            <a:r>
              <a:rPr lang="en-US" sz="1400" dirty="0" smtClean="0">
                <a:latin typeface="Trebuchet MS" pitchFamily="34" charset="0"/>
              </a:rPr>
              <a:t/>
            </a:r>
            <a:br>
              <a:rPr lang="en-US" sz="1400" dirty="0" smtClean="0">
                <a:latin typeface="Trebuchet MS" pitchFamily="34" charset="0"/>
              </a:rPr>
            </a:br>
            <a:endParaRPr lang="en-US" sz="1400" dirty="0" smtClean="0">
              <a:latin typeface="Trebuchet MS" pitchFamily="34" charset="0"/>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371600"/>
            <a:ext cx="89154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55653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74638"/>
            <a:ext cx="7696200" cy="1143000"/>
          </a:xfrm>
        </p:spPr>
        <p:txBody>
          <a:bodyPr/>
          <a:lstStyle/>
          <a:p>
            <a:pPr eaLnBrk="1" hangingPunct="1"/>
            <a:r>
              <a:rPr lang="en-US" sz="1600" dirty="0" smtClean="0">
                <a:latin typeface="+mn-lt"/>
              </a:rPr>
              <a:t>The file will download with the column headings and you’ll need to adjust the column widths as well as the number formatting. </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219200"/>
            <a:ext cx="861060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09600"/>
          </a:xfrm>
        </p:spPr>
        <p:txBody>
          <a:bodyPr/>
          <a:lstStyle/>
          <a:p>
            <a:pPr eaLnBrk="1" hangingPunct="1"/>
            <a:r>
              <a:rPr lang="en-US" sz="2800" dirty="0" smtClean="0">
                <a:solidFill>
                  <a:srgbClr val="0070C0"/>
                </a:solidFill>
                <a:latin typeface="Calibri" pitchFamily="34" charset="0"/>
                <a:cs typeface="Calibri" pitchFamily="34" charset="0"/>
              </a:rPr>
              <a:t>What’s in a Name?</a:t>
            </a:r>
          </a:p>
        </p:txBody>
      </p:sp>
      <p:sp>
        <p:nvSpPr>
          <p:cNvPr id="5123" name="Rectangle 3"/>
          <p:cNvSpPr>
            <a:spLocks noGrp="1" noChangeArrowheads="1"/>
          </p:cNvSpPr>
          <p:nvPr>
            <p:ph idx="1"/>
          </p:nvPr>
        </p:nvSpPr>
        <p:spPr>
          <a:xfrm>
            <a:off x="457200" y="685800"/>
            <a:ext cx="8229600" cy="5638800"/>
          </a:xfrm>
        </p:spPr>
        <p:txBody>
          <a:bodyPr/>
          <a:lstStyle/>
          <a:p>
            <a:pPr eaLnBrk="1" hangingPunct="1">
              <a:buFont typeface="Arial" charset="0"/>
              <a:buNone/>
            </a:pPr>
            <a:r>
              <a:rPr lang="en-US" sz="1800" dirty="0" smtClean="0"/>
              <a:t>Banner page</a:t>
            </a:r>
            <a:r>
              <a:rPr lang="en-US" sz="1800" b="1" dirty="0" smtClean="0">
                <a:solidFill>
                  <a:srgbClr val="FF0000"/>
                </a:solidFill>
              </a:rPr>
              <a:t> F</a:t>
            </a:r>
            <a:r>
              <a:rPr lang="en-US" sz="1800" b="1" dirty="0" smtClean="0">
                <a:solidFill>
                  <a:srgbClr val="0070C0"/>
                </a:solidFill>
              </a:rPr>
              <a:t>G</a:t>
            </a:r>
            <a:r>
              <a:rPr lang="en-US" sz="1800" b="1" dirty="0" smtClean="0">
                <a:solidFill>
                  <a:srgbClr val="00B050"/>
                </a:solidFill>
              </a:rPr>
              <a:t>I</a:t>
            </a:r>
            <a:r>
              <a:rPr lang="en-US" sz="1800" b="1" dirty="0" smtClean="0">
                <a:solidFill>
                  <a:srgbClr val="7030A0"/>
                </a:solidFill>
              </a:rPr>
              <a:t>DOCR</a:t>
            </a:r>
            <a:r>
              <a:rPr lang="en-US" sz="1800" b="1" dirty="0" smtClean="0"/>
              <a:t>:</a:t>
            </a:r>
          </a:p>
          <a:p>
            <a:pPr eaLnBrk="1" hangingPunct="1">
              <a:buFont typeface="Arial" charset="0"/>
              <a:buNone/>
            </a:pPr>
            <a:endParaRPr lang="en-US" sz="1600" b="1" dirty="0" smtClean="0">
              <a:solidFill>
                <a:srgbClr val="D01EC8"/>
              </a:solidFill>
            </a:endParaRPr>
          </a:p>
          <a:p>
            <a:pPr eaLnBrk="1" hangingPunct="1">
              <a:buFont typeface="Arial" charset="0"/>
              <a:buNone/>
            </a:pPr>
            <a:r>
              <a:rPr lang="en-US" sz="1600" b="1" dirty="0" smtClean="0">
                <a:solidFill>
                  <a:srgbClr val="D01EC8"/>
                </a:solidFill>
              </a:rPr>
              <a:t>	</a:t>
            </a:r>
            <a:r>
              <a:rPr lang="en-US" sz="1600" dirty="0" smtClean="0"/>
              <a:t>Position 2, </a:t>
            </a:r>
            <a:r>
              <a:rPr lang="en-US" sz="1600" b="1" dirty="0" smtClean="0">
                <a:solidFill>
                  <a:srgbClr val="0070C0"/>
                </a:solidFill>
              </a:rPr>
              <a:t>G for General Ledger</a:t>
            </a:r>
            <a:r>
              <a:rPr lang="en-US" sz="1600" dirty="0" smtClean="0"/>
              <a:t>, identifies the module within the system. Other Finance modules include</a:t>
            </a:r>
            <a:r>
              <a:rPr lang="en-US" sz="1600" dirty="0" smtClean="0">
                <a:latin typeface="Trebuchet MS" pitchFamily="34" charset="0"/>
              </a:rPr>
              <a:t>:</a:t>
            </a:r>
          </a:p>
          <a:p>
            <a:pPr eaLnBrk="1" hangingPunct="1">
              <a:buFont typeface="Arial" charset="0"/>
              <a:buNone/>
            </a:pPr>
            <a:r>
              <a:rPr lang="en-US" sz="1600" dirty="0" smtClean="0">
                <a:latin typeface="Trebuchet MS" pitchFamily="34" charset="0"/>
              </a:rPr>
              <a:t>	</a:t>
            </a:r>
            <a:r>
              <a:rPr lang="en-US" sz="1600" dirty="0" smtClean="0"/>
              <a:t>A=Accounts Payable	O=Operations</a:t>
            </a:r>
          </a:p>
          <a:p>
            <a:pPr eaLnBrk="1" hangingPunct="1">
              <a:buFont typeface="Arial" charset="0"/>
              <a:buNone/>
            </a:pPr>
            <a:r>
              <a:rPr lang="en-US" sz="1600" dirty="0" smtClean="0"/>
              <a:t>	B=Budget Development	P=Purchasing</a:t>
            </a:r>
          </a:p>
          <a:p>
            <a:pPr eaLnBrk="1" hangingPunct="1">
              <a:buFont typeface="Arial" charset="0"/>
              <a:buNone/>
            </a:pPr>
            <a:r>
              <a:rPr lang="en-US" sz="1600" dirty="0" smtClean="0"/>
              <a:t>	C=Cost Accounting	R=Research Accounting</a:t>
            </a:r>
          </a:p>
          <a:p>
            <a:pPr eaLnBrk="1" hangingPunct="1">
              <a:buFont typeface="Arial" charset="0"/>
              <a:buNone/>
            </a:pPr>
            <a:endParaRPr lang="en-US" sz="1400" dirty="0" smtClean="0">
              <a:latin typeface="Trebuchet MS" pitchFamily="34" charset="0"/>
            </a:endParaRPr>
          </a:p>
          <a:p>
            <a:pPr eaLnBrk="1" hangingPunct="1">
              <a:buFont typeface="Arial" charset="0"/>
              <a:buNone/>
            </a:pPr>
            <a:r>
              <a:rPr lang="en-US" sz="1400" dirty="0" smtClean="0">
                <a:latin typeface="Trebuchet MS" pitchFamily="34" charset="0"/>
              </a:rPr>
              <a:t>	</a:t>
            </a:r>
            <a:r>
              <a:rPr lang="en-US" sz="1600" dirty="0" smtClean="0"/>
              <a:t>Position 3</a:t>
            </a:r>
            <a:r>
              <a:rPr lang="en-US" sz="1600" b="1" dirty="0" smtClean="0"/>
              <a:t>, </a:t>
            </a:r>
            <a:r>
              <a:rPr lang="en-US" sz="1600" b="1" dirty="0" smtClean="0">
                <a:solidFill>
                  <a:srgbClr val="00B050"/>
                </a:solidFill>
              </a:rPr>
              <a:t>I for Inquiry</a:t>
            </a:r>
            <a:r>
              <a:rPr lang="en-US" sz="1600" dirty="0" smtClean="0"/>
              <a:t>, identifies the type of page, report, job or table. Other types of pages include:</a:t>
            </a:r>
          </a:p>
          <a:p>
            <a:pPr eaLnBrk="1" hangingPunct="1">
              <a:buFont typeface="Arial" charset="0"/>
              <a:buNone/>
            </a:pPr>
            <a:r>
              <a:rPr lang="en-US" sz="1600" dirty="0" smtClean="0">
                <a:latin typeface="Trebuchet MS" pitchFamily="34" charset="0"/>
              </a:rPr>
              <a:t>	</a:t>
            </a:r>
            <a:r>
              <a:rPr lang="en-US" sz="1600" dirty="0" smtClean="0"/>
              <a:t>A=Application		Q=Query</a:t>
            </a:r>
          </a:p>
          <a:p>
            <a:pPr eaLnBrk="1" hangingPunct="1">
              <a:buFont typeface="Arial" charset="0"/>
              <a:buNone/>
            </a:pPr>
            <a:r>
              <a:rPr lang="en-US" sz="1600" dirty="0" smtClean="0"/>
              <a:t>	B=Base Table		R=Rule Table</a:t>
            </a:r>
          </a:p>
          <a:p>
            <a:pPr eaLnBrk="1" hangingPunct="1">
              <a:buFont typeface="Arial" charset="0"/>
              <a:buNone/>
            </a:pPr>
            <a:r>
              <a:rPr lang="en-US" sz="1600" dirty="0" smtClean="0"/>
              <a:t>	M=Maintenance		V=Validation</a:t>
            </a:r>
          </a:p>
          <a:p>
            <a:pPr eaLnBrk="1" hangingPunct="1">
              <a:buFont typeface="Arial" charset="0"/>
              <a:buNone/>
            </a:pPr>
            <a:endParaRPr lang="en-US" sz="1400" dirty="0" smtClean="0">
              <a:latin typeface="Trebuchet MS" pitchFamily="34" charset="0"/>
            </a:endParaRPr>
          </a:p>
          <a:p>
            <a:pPr eaLnBrk="1" hangingPunct="1">
              <a:buFont typeface="Arial" charset="0"/>
              <a:buNone/>
            </a:pPr>
            <a:r>
              <a:rPr lang="en-US" sz="1400" dirty="0" smtClean="0">
                <a:latin typeface="Trebuchet MS" pitchFamily="34" charset="0"/>
              </a:rPr>
              <a:t>	</a:t>
            </a:r>
            <a:r>
              <a:rPr lang="en-US" sz="1600" dirty="0" smtClean="0"/>
              <a:t>Positions 4-7, </a:t>
            </a:r>
            <a:r>
              <a:rPr lang="en-US" sz="1600" b="1" dirty="0" smtClean="0">
                <a:solidFill>
                  <a:srgbClr val="7030A0"/>
                </a:solidFill>
              </a:rPr>
              <a:t>DOCR for Document Retrieval</a:t>
            </a:r>
            <a:r>
              <a:rPr lang="en-US" sz="1600" dirty="0" smtClean="0"/>
              <a:t>, are an abbreviation of the page’s description name. Other examples of page names include:</a:t>
            </a:r>
          </a:p>
          <a:p>
            <a:pPr eaLnBrk="1" hangingPunct="1">
              <a:buFont typeface="Arial" charset="0"/>
              <a:buNone/>
            </a:pPr>
            <a:r>
              <a:rPr lang="en-US" sz="1600" dirty="0" smtClean="0">
                <a:latin typeface="Trebuchet MS" pitchFamily="34" charset="0"/>
              </a:rPr>
              <a:t>	</a:t>
            </a:r>
            <a:r>
              <a:rPr lang="en-US" sz="1600" dirty="0" smtClean="0"/>
              <a:t>IDEN=Identification	ENCB=Encumbrance		DOCH=Document History</a:t>
            </a:r>
          </a:p>
          <a:p>
            <a:pPr eaLnBrk="1" hangingPunct="1">
              <a:buFont typeface="Arial" charset="0"/>
              <a:buNone/>
            </a:pPr>
            <a:r>
              <a:rPr lang="en-US" sz="1600" dirty="0" smtClean="0"/>
              <a:t>	BDSR=Budget Summary	GITD=Grant Inception to date	BDST=Budget Status</a:t>
            </a:r>
          </a:p>
          <a:p>
            <a:pPr eaLnBrk="1" hangingPunct="1">
              <a:buFont typeface="Arial" charset="0"/>
              <a:buNone/>
            </a:pPr>
            <a:r>
              <a:rPr lang="en-US" sz="1600" dirty="0" smtClean="0"/>
              <a:t>	DOCR=Document Retrieval	CHKH=Check History		GLAC=General Ledger Activity</a:t>
            </a:r>
          </a:p>
          <a:p>
            <a:pPr eaLnBrk="1" hangingPunct="1">
              <a:buFont typeface="Arial" charset="0"/>
              <a:buNone/>
            </a:pPr>
            <a:r>
              <a:rPr lang="en-US" sz="1600" dirty="0" smtClean="0"/>
              <a:t>	</a:t>
            </a:r>
          </a:p>
          <a:p>
            <a:pPr eaLnBrk="1" hangingPunct="1">
              <a:buFont typeface="Arial" charset="0"/>
              <a:buNone/>
            </a:pPr>
            <a:endParaRPr lang="en-US" sz="1600" dirty="0" smtClean="0">
              <a:latin typeface="Trebuchet MS" pitchFamily="34" charset="0"/>
            </a:endParaRPr>
          </a:p>
        </p:txBody>
      </p:sp>
      <p:sp>
        <p:nvSpPr>
          <p:cNvPr id="5" name="Rectangle 4"/>
          <p:cNvSpPr/>
          <p:nvPr/>
        </p:nvSpPr>
        <p:spPr>
          <a:xfrm>
            <a:off x="838200" y="1828800"/>
            <a:ext cx="4419600" cy="990600"/>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838200" y="3505200"/>
            <a:ext cx="3810000" cy="914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38200" y="5181600"/>
            <a:ext cx="7696200" cy="990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1325562"/>
          </a:xfrm>
        </p:spPr>
        <p:txBody>
          <a:bodyPr/>
          <a:lstStyle/>
          <a:p>
            <a:pPr eaLnBrk="1" hangingPunct="1"/>
            <a:r>
              <a:rPr lang="en-US" sz="1500" dirty="0"/>
              <a:t>There are many useful Banner </a:t>
            </a:r>
            <a:r>
              <a:rPr lang="en-US" sz="1500" dirty="0" smtClean="0"/>
              <a:t>pages </a:t>
            </a:r>
            <a:r>
              <a:rPr lang="en-US" sz="1500" dirty="0"/>
              <a:t>that deal with purchase orders and vendors. Let’s look at a few of them. </a:t>
            </a:r>
            <a:r>
              <a:rPr lang="en-US" sz="2000" dirty="0">
                <a:solidFill>
                  <a:srgbClr val="0070C0"/>
                </a:solidFill>
              </a:rPr>
              <a:t>FOIDOCH</a:t>
            </a:r>
            <a:r>
              <a:rPr lang="en-US" sz="2000" dirty="0">
                <a:solidFill>
                  <a:srgbClr val="0070C0"/>
                </a:solidFill>
                <a:latin typeface="Trebuchet MS" pitchFamily="34" charset="0"/>
              </a:rPr>
              <a:t> </a:t>
            </a:r>
            <a:r>
              <a:rPr lang="en-US" sz="1500" dirty="0">
                <a:solidFill>
                  <a:srgbClr val="0070C0"/>
                </a:solidFill>
              </a:rPr>
              <a:t>(Document History) </a:t>
            </a:r>
            <a:r>
              <a:rPr lang="en-US" sz="1500" dirty="0"/>
              <a:t>gives you a comprehensive look at purchase orders and other documents. With a PO number, you can view </a:t>
            </a:r>
            <a:r>
              <a:rPr lang="en-US" sz="1500" dirty="0" smtClean="0"/>
              <a:t>information </a:t>
            </a:r>
            <a:r>
              <a:rPr lang="en-US" sz="1500" dirty="0"/>
              <a:t>about the PO, invoices received and the corresponding receiving entries. You can access FOIDOCH from the Banner Welcome page by simply typing in the </a:t>
            </a:r>
            <a:r>
              <a:rPr lang="en-US" sz="1500" dirty="0" smtClean="0"/>
              <a:t>page </a:t>
            </a:r>
            <a:r>
              <a:rPr lang="en-US" sz="1500" dirty="0"/>
              <a:t>name. </a:t>
            </a:r>
            <a:endParaRPr lang="en-US" sz="1500" dirty="0" smtClean="0">
              <a:latin typeface="+mn-lt"/>
            </a:endParaRPr>
          </a:p>
        </p:txBody>
      </p:sp>
      <p:sp>
        <p:nvSpPr>
          <p:cNvPr id="35846" name="TextBox 6"/>
          <p:cNvSpPr txBox="1">
            <a:spLocks noChangeArrowheads="1"/>
          </p:cNvSpPr>
          <p:nvPr/>
        </p:nvSpPr>
        <p:spPr bwMode="auto">
          <a:xfrm>
            <a:off x="6172200" y="5718157"/>
            <a:ext cx="2209800" cy="769441"/>
          </a:xfrm>
          <a:prstGeom prst="rect">
            <a:avLst/>
          </a:prstGeom>
          <a:noFill/>
          <a:ln w="9525">
            <a:solidFill>
              <a:srgbClr val="FF0000"/>
            </a:solidFill>
            <a:miter lim="800000"/>
            <a:headEnd/>
            <a:tailEnd/>
          </a:ln>
        </p:spPr>
        <p:txBody>
          <a:bodyPr>
            <a:spAutoFit/>
          </a:bodyPr>
          <a:lstStyle/>
          <a:p>
            <a:r>
              <a:rPr lang="en-US" sz="1100" dirty="0" smtClean="0">
                <a:solidFill>
                  <a:srgbClr val="FF0000"/>
                </a:solidFill>
              </a:rPr>
              <a:t>Enter the page name. No difference than when typing in other pages you are planning to use</a:t>
            </a:r>
            <a:endParaRPr lang="en-US" sz="11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20107"/>
            <a:ext cx="8839200" cy="321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35846" idx="1"/>
          </p:cNvCxnSpPr>
          <p:nvPr/>
        </p:nvCxnSpPr>
        <p:spPr>
          <a:xfrm flipH="1" flipV="1">
            <a:off x="3200400" y="3810001"/>
            <a:ext cx="2971800" cy="22928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1700" dirty="0" smtClean="0">
                <a:latin typeface="+mn-lt"/>
              </a:rPr>
              <a:t>Type </a:t>
            </a:r>
            <a:r>
              <a:rPr lang="en-US" sz="1700" b="1" dirty="0" smtClean="0">
                <a:latin typeface="+mn-lt"/>
              </a:rPr>
              <a:t>PO</a:t>
            </a:r>
            <a:r>
              <a:rPr lang="en-US" sz="1700" dirty="0" smtClean="0">
                <a:latin typeface="+mn-lt"/>
              </a:rPr>
              <a:t> in the Document Type box. Tab to Document Code and type in your PO number (without EP). Click on the Go icon.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8763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304800" y="2324100"/>
            <a:ext cx="2590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38600" y="2247900"/>
            <a:ext cx="2286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1600" dirty="0" smtClean="0">
                <a:latin typeface="+mn-lt"/>
              </a:rPr>
              <a:t>From here you can navigate to specific information about the purchase order, invoices for that purchase order, Banner receivers completed for the invoices and the checks disbursed.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8839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1800" dirty="0" smtClean="0">
                <a:latin typeface="+mn-lt"/>
              </a:rPr>
              <a:t>To view a specific item, click in the field where the item is listed. In this example, we’ve selected an invoice.  Hit F3 or under “Related”, select Query Document.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8839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TextBox 5"/>
          <p:cNvSpPr txBox="1">
            <a:spLocks noChangeArrowheads="1"/>
          </p:cNvSpPr>
          <p:nvPr/>
        </p:nvSpPr>
        <p:spPr bwMode="auto">
          <a:xfrm>
            <a:off x="2667000" y="5105400"/>
            <a:ext cx="2514600" cy="430887"/>
          </a:xfrm>
          <a:prstGeom prst="rect">
            <a:avLst/>
          </a:prstGeom>
          <a:noFill/>
          <a:ln w="12700">
            <a:solidFill>
              <a:srgbClr val="FF0000"/>
            </a:solidFill>
            <a:miter lim="800000"/>
            <a:headEnd/>
            <a:tailEnd/>
          </a:ln>
        </p:spPr>
        <p:txBody>
          <a:bodyPr wrap="square">
            <a:spAutoFit/>
          </a:bodyPr>
          <a:lstStyle/>
          <a:p>
            <a:r>
              <a:rPr lang="en-US" sz="1100" dirty="0">
                <a:solidFill>
                  <a:srgbClr val="FF0000"/>
                </a:solidFill>
              </a:rPr>
              <a:t>Click on the </a:t>
            </a:r>
            <a:r>
              <a:rPr lang="en-US" sz="1100" dirty="0" smtClean="0">
                <a:solidFill>
                  <a:srgbClr val="FF0000"/>
                </a:solidFill>
              </a:rPr>
              <a:t>invoice number. </a:t>
            </a:r>
            <a:r>
              <a:rPr lang="en-US" sz="1100" dirty="0">
                <a:solidFill>
                  <a:srgbClr val="FF0000"/>
                </a:solidFill>
              </a:rPr>
              <a:t>Select </a:t>
            </a:r>
            <a:r>
              <a:rPr lang="en-US" sz="1100" dirty="0" smtClean="0">
                <a:solidFill>
                  <a:srgbClr val="FF0000"/>
                </a:solidFill>
              </a:rPr>
              <a:t>Related/Query Document (by type) </a:t>
            </a:r>
            <a:endParaRPr lang="en-US" sz="1100" dirty="0">
              <a:solidFill>
                <a:srgbClr val="FF0000"/>
              </a:solidFill>
            </a:endParaRPr>
          </a:p>
        </p:txBody>
      </p:sp>
      <p:cxnSp>
        <p:nvCxnSpPr>
          <p:cNvPr id="8" name="Straight Arrow Connector 7"/>
          <p:cNvCxnSpPr>
            <a:stCxn id="38917" idx="1"/>
          </p:cNvCxnSpPr>
          <p:nvPr/>
        </p:nvCxnSpPr>
        <p:spPr>
          <a:xfrm flipH="1" flipV="1">
            <a:off x="533400" y="3823159"/>
            <a:ext cx="2133600" cy="14976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8917" idx="3"/>
          </p:cNvCxnSpPr>
          <p:nvPr/>
        </p:nvCxnSpPr>
        <p:spPr>
          <a:xfrm flipV="1">
            <a:off x="5181600" y="3200401"/>
            <a:ext cx="2209800" cy="21204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1800" dirty="0" smtClean="0"/>
              <a:t>page </a:t>
            </a:r>
            <a:r>
              <a:rPr lang="en-US" sz="1800" dirty="0"/>
              <a:t>FAIINVE (Invoice query) will open. </a:t>
            </a:r>
            <a:r>
              <a:rPr lang="en-US" sz="1800" dirty="0" smtClean="0">
                <a:latin typeface="+mn-lt"/>
              </a:rPr>
              <a:t>After selecting Query Document, the invoice number previously selected will appear in the document field. Select the Go icon. Information on the invoice will then appear.</a:t>
            </a:r>
          </a:p>
        </p:txBody>
      </p:sp>
      <p:sp>
        <p:nvSpPr>
          <p:cNvPr id="38917" name="TextBox 5"/>
          <p:cNvSpPr txBox="1">
            <a:spLocks noChangeArrowheads="1"/>
          </p:cNvSpPr>
          <p:nvPr/>
        </p:nvSpPr>
        <p:spPr bwMode="auto">
          <a:xfrm>
            <a:off x="2667000" y="5105400"/>
            <a:ext cx="2514600" cy="430887"/>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Previously selected invoice number. </a:t>
            </a:r>
            <a:r>
              <a:rPr lang="en-US" sz="1100" dirty="0">
                <a:solidFill>
                  <a:srgbClr val="FF0000"/>
                </a:solidFill>
              </a:rPr>
              <a:t>Select </a:t>
            </a:r>
            <a:r>
              <a:rPr lang="en-US" sz="1100" dirty="0" smtClean="0">
                <a:solidFill>
                  <a:srgbClr val="FF0000"/>
                </a:solidFill>
              </a:rPr>
              <a:t>the Go icon</a:t>
            </a:r>
            <a:endParaRPr lang="en-US" sz="1100" dirty="0">
              <a:solidFill>
                <a:srgbClr val="FF000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78" y="1687122"/>
            <a:ext cx="8763222"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38917" idx="1"/>
          </p:cNvCxnSpPr>
          <p:nvPr/>
        </p:nvCxnSpPr>
        <p:spPr>
          <a:xfrm flipH="1" flipV="1">
            <a:off x="1143000" y="2590800"/>
            <a:ext cx="1524000" cy="27300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8917" idx="3"/>
          </p:cNvCxnSpPr>
          <p:nvPr/>
        </p:nvCxnSpPr>
        <p:spPr>
          <a:xfrm flipV="1">
            <a:off x="5181600" y="2514600"/>
            <a:ext cx="2971800" cy="28062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8299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1800" dirty="0" smtClean="0">
                <a:latin typeface="+mn-lt"/>
              </a:rPr>
              <a:t>page FAIINVE can also be accessed from the Welcome page. Enter the invoice number in the document field and Select the Go icon.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763000" cy="473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TextBox 5"/>
          <p:cNvSpPr txBox="1">
            <a:spLocks noChangeArrowheads="1"/>
          </p:cNvSpPr>
          <p:nvPr/>
        </p:nvSpPr>
        <p:spPr bwMode="auto">
          <a:xfrm>
            <a:off x="2819400" y="6337756"/>
            <a:ext cx="2514600" cy="430887"/>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Information on previously selected invoice number.</a:t>
            </a:r>
            <a:endParaRPr lang="en-US" sz="1100" dirty="0">
              <a:solidFill>
                <a:srgbClr val="FF0000"/>
              </a:solidFill>
            </a:endParaRPr>
          </a:p>
        </p:txBody>
      </p:sp>
      <p:cxnSp>
        <p:nvCxnSpPr>
          <p:cNvPr id="8" name="Straight Arrow Connector 7"/>
          <p:cNvCxnSpPr>
            <a:stCxn id="38917" idx="1"/>
          </p:cNvCxnSpPr>
          <p:nvPr/>
        </p:nvCxnSpPr>
        <p:spPr>
          <a:xfrm flipH="1" flipV="1">
            <a:off x="838200" y="2057400"/>
            <a:ext cx="1981200" cy="449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39740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1800" dirty="0" smtClean="0">
                <a:latin typeface="+mn-lt"/>
              </a:rPr>
              <a:t>Information for the invoice number previously selected will appear. Use the up/down tabs located in the bottom left to view different sections of the document.</a:t>
            </a:r>
          </a:p>
        </p:txBody>
      </p:sp>
      <p:sp>
        <p:nvSpPr>
          <p:cNvPr id="38917" name="TextBox 5"/>
          <p:cNvSpPr txBox="1">
            <a:spLocks noChangeArrowheads="1"/>
          </p:cNvSpPr>
          <p:nvPr/>
        </p:nvSpPr>
        <p:spPr bwMode="auto">
          <a:xfrm>
            <a:off x="2819400" y="6337756"/>
            <a:ext cx="2514600" cy="430887"/>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Use up/down tabs to move through the document.</a:t>
            </a:r>
            <a:endParaRPr lang="en-US" sz="1100" dirty="0">
              <a:solidFill>
                <a:srgbClr val="FF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89735"/>
            <a:ext cx="8686799" cy="505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38917" idx="1"/>
          </p:cNvCxnSpPr>
          <p:nvPr/>
        </p:nvCxnSpPr>
        <p:spPr>
          <a:xfrm flipH="1" flipV="1">
            <a:off x="838200" y="5943603"/>
            <a:ext cx="1981200" cy="6095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68568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1600" dirty="0" smtClean="0">
                <a:latin typeface="+mn-lt"/>
              </a:rPr>
              <a:t>From the Welcome page, </a:t>
            </a:r>
            <a:r>
              <a:rPr lang="en-US" sz="1600" dirty="0"/>
              <a:t>type </a:t>
            </a:r>
            <a:r>
              <a:rPr lang="en-US" sz="1600" dirty="0" smtClean="0"/>
              <a:t>page</a:t>
            </a:r>
            <a:r>
              <a:rPr lang="en-US" sz="1400" dirty="0" smtClean="0">
                <a:latin typeface="Trebuchet MS" pitchFamily="34" charset="0"/>
              </a:rPr>
              <a:t> </a:t>
            </a:r>
            <a:r>
              <a:rPr lang="en-US" sz="2000" dirty="0" smtClean="0">
                <a:solidFill>
                  <a:srgbClr val="0070C0"/>
                </a:solidFill>
              </a:rPr>
              <a:t>FPIRCVD</a:t>
            </a:r>
            <a:r>
              <a:rPr lang="en-US" sz="2000" dirty="0" smtClean="0">
                <a:solidFill>
                  <a:srgbClr val="0070C0"/>
                </a:solidFill>
                <a:latin typeface="Trebuchet MS" pitchFamily="34" charset="0"/>
              </a:rPr>
              <a:t> </a:t>
            </a:r>
            <a:r>
              <a:rPr lang="en-US" sz="1600" dirty="0" smtClean="0">
                <a:solidFill>
                  <a:srgbClr val="0070C0"/>
                </a:solidFill>
              </a:rPr>
              <a:t>(Receiving Goods Query</a:t>
            </a:r>
            <a:r>
              <a:rPr lang="en-US" sz="1600" dirty="0">
                <a:solidFill>
                  <a:srgbClr val="0070C0"/>
                </a:solidFill>
              </a:rPr>
              <a:t>)</a:t>
            </a:r>
            <a:r>
              <a:rPr lang="en-US" sz="1600" dirty="0" smtClean="0">
                <a:latin typeface="+mn-lt"/>
              </a:rPr>
              <a:t> and enter the Receiver’s </a:t>
            </a:r>
            <a:r>
              <a:rPr lang="en-US" sz="1600" dirty="0" err="1" smtClean="0">
                <a:latin typeface="+mn-lt"/>
              </a:rPr>
              <a:t>eID</a:t>
            </a:r>
            <a:r>
              <a:rPr lang="en-US" sz="1600" dirty="0" smtClean="0">
                <a:latin typeface="+mn-lt"/>
              </a:rPr>
              <a:t>. </a:t>
            </a:r>
            <a:endParaRPr lang="en-US" sz="1400" dirty="0" smtClean="0">
              <a:latin typeface="Trebuchet MS"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1"/>
            <a:ext cx="8915399" cy="501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1143000"/>
          </a:xfrm>
        </p:spPr>
        <p:txBody>
          <a:bodyPr/>
          <a:lstStyle/>
          <a:p>
            <a:pPr eaLnBrk="1" hangingPunct="1"/>
            <a:r>
              <a:rPr lang="en-US" sz="1600" dirty="0" smtClean="0">
                <a:latin typeface="+mn-lt"/>
              </a:rPr>
              <a:t>Another useful page for purchase orders is</a:t>
            </a:r>
            <a:r>
              <a:rPr lang="en-US" sz="1600" dirty="0" smtClean="0">
                <a:latin typeface="Trebuchet MS" pitchFamily="34" charset="0"/>
              </a:rPr>
              <a:t> </a:t>
            </a:r>
            <a:r>
              <a:rPr lang="en-US" sz="2000" dirty="0" smtClean="0">
                <a:solidFill>
                  <a:srgbClr val="0070C0"/>
                </a:solidFill>
                <a:latin typeface="+mn-lt"/>
              </a:rPr>
              <a:t>FGIENCD</a:t>
            </a:r>
            <a:r>
              <a:rPr lang="en-US" sz="2000" dirty="0" smtClean="0">
                <a:solidFill>
                  <a:srgbClr val="0070C0"/>
                </a:solidFill>
                <a:latin typeface="Trebuchet MS" pitchFamily="34" charset="0"/>
              </a:rPr>
              <a:t> </a:t>
            </a:r>
            <a:r>
              <a:rPr lang="en-US" sz="1600" dirty="0" smtClean="0">
                <a:solidFill>
                  <a:srgbClr val="0070C0"/>
                </a:solidFill>
                <a:latin typeface="+mn-lt"/>
              </a:rPr>
              <a:t>(Encumbrance Detail). </a:t>
            </a:r>
            <a:r>
              <a:rPr lang="en-US" sz="1600" dirty="0" smtClean="0">
                <a:latin typeface="+mn-lt"/>
              </a:rPr>
              <a:t>From the Welcome page type in page FGIENCD, enter the purchase order number (do not include EP). Select the Go icon.</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904999"/>
            <a:ext cx="8839200" cy="233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2000" dirty="0" smtClean="0">
                <a:solidFill>
                  <a:srgbClr val="0070C0"/>
                </a:solidFill>
                <a:latin typeface="+mn-lt"/>
              </a:rPr>
              <a:t>FGIENCD</a:t>
            </a:r>
            <a:r>
              <a:rPr lang="en-US" sz="1400" dirty="0" smtClean="0">
                <a:solidFill>
                  <a:srgbClr val="0070C0"/>
                </a:solidFill>
                <a:latin typeface="Trebuchet MS" pitchFamily="34" charset="0"/>
              </a:rPr>
              <a:t> </a:t>
            </a:r>
            <a:r>
              <a:rPr lang="en-US" sz="1600" dirty="0" smtClean="0">
                <a:latin typeface="+mn-lt"/>
              </a:rPr>
              <a:t>(continued)-This page shows a detailed accounting of the purchase order in chronological order. In the Type field: PORD would be the original purchase order, CORD are purchase order changes, INEI are the invoices processed against the order and E090 indicates the PO rolled over from the previous fiscal year.</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599"/>
            <a:ext cx="8839200"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a:spLocks noChangeArrowheads="1"/>
          </p:cNvSpPr>
          <p:nvPr/>
        </p:nvSpPr>
        <p:spPr bwMode="auto">
          <a:xfrm>
            <a:off x="3390900" y="6376193"/>
            <a:ext cx="2514600" cy="430887"/>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Use the up/down tabs, and scroll bar to move through the document.</a:t>
            </a:r>
            <a:endParaRPr lang="en-US" sz="1100" dirty="0">
              <a:solidFill>
                <a:srgbClr val="FF0000"/>
              </a:solidFill>
            </a:endParaRPr>
          </a:p>
        </p:txBody>
      </p:sp>
      <p:cxnSp>
        <p:nvCxnSpPr>
          <p:cNvPr id="8" name="Straight Arrow Connector 7"/>
          <p:cNvCxnSpPr/>
          <p:nvPr/>
        </p:nvCxnSpPr>
        <p:spPr>
          <a:xfrm flipV="1">
            <a:off x="5486400" y="4648201"/>
            <a:ext cx="3429000" cy="172799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1"/>
          </p:cNvCxnSpPr>
          <p:nvPr/>
        </p:nvCxnSpPr>
        <p:spPr>
          <a:xfrm flipH="1" flipV="1">
            <a:off x="762000" y="6107037"/>
            <a:ext cx="2628900" cy="484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92162"/>
          </a:xfrm>
        </p:spPr>
        <p:txBody>
          <a:bodyPr/>
          <a:lstStyle/>
          <a:p>
            <a:pPr eaLnBrk="1" hangingPunct="1"/>
            <a:r>
              <a:rPr lang="en-US" sz="2800" dirty="0" smtClean="0">
                <a:solidFill>
                  <a:srgbClr val="0070C0"/>
                </a:solidFill>
                <a:latin typeface="Calibri" pitchFamily="34" charset="0"/>
                <a:cs typeface="Calibri" pitchFamily="34" charset="0"/>
              </a:rPr>
              <a:t>Document Types</a:t>
            </a:r>
          </a:p>
        </p:txBody>
      </p:sp>
      <p:sp>
        <p:nvSpPr>
          <p:cNvPr id="6147" name="Rectangle 3"/>
          <p:cNvSpPr>
            <a:spLocks noGrp="1" noChangeArrowheads="1"/>
          </p:cNvSpPr>
          <p:nvPr>
            <p:ph idx="1"/>
          </p:nvPr>
        </p:nvSpPr>
        <p:spPr>
          <a:xfrm>
            <a:off x="457200" y="1447800"/>
            <a:ext cx="8229600" cy="4678363"/>
          </a:xfrm>
        </p:spPr>
        <p:txBody>
          <a:bodyPr/>
          <a:lstStyle/>
          <a:p>
            <a:pPr eaLnBrk="1" hangingPunct="1">
              <a:buClr>
                <a:srgbClr val="0070C0"/>
              </a:buClr>
              <a:buNone/>
            </a:pPr>
            <a:r>
              <a:rPr lang="en-US" sz="1800" dirty="0" smtClean="0"/>
              <a:t>	Document types are used to identify the various transactions found in Banner Finance. Using document types help the user perform queries and interpret the information returned on document history pages. The most common types of documents found in Banner Finance:</a:t>
            </a:r>
          </a:p>
          <a:p>
            <a:pPr eaLnBrk="1" hangingPunct="1">
              <a:buFont typeface="Wingdings" pitchFamily="2" charset="2"/>
              <a:buChar char="§"/>
            </a:pPr>
            <a:endParaRPr lang="en-US" sz="1800" dirty="0" smtClean="0"/>
          </a:p>
          <a:p>
            <a:pPr lvl="1" eaLnBrk="1" hangingPunct="1">
              <a:buClr>
                <a:srgbClr val="0070C0"/>
              </a:buClr>
              <a:buFont typeface="Wingdings" pitchFamily="2" charset="2"/>
              <a:buChar char="§"/>
            </a:pPr>
            <a:r>
              <a:rPr lang="en-US" sz="1800" dirty="0" smtClean="0"/>
              <a:t>CHK=Check Disbursement</a:t>
            </a:r>
          </a:p>
          <a:p>
            <a:pPr lvl="1" eaLnBrk="1" hangingPunct="1">
              <a:buClr>
                <a:srgbClr val="0070C0"/>
              </a:buClr>
              <a:buFont typeface="Wingdings" pitchFamily="2" charset="2"/>
              <a:buChar char="§"/>
            </a:pPr>
            <a:r>
              <a:rPr lang="en-US" sz="1800" dirty="0" smtClean="0"/>
              <a:t>CM=Credit Memo</a:t>
            </a:r>
          </a:p>
          <a:p>
            <a:pPr lvl="1" eaLnBrk="1" hangingPunct="1">
              <a:buClr>
                <a:srgbClr val="0070C0"/>
              </a:buClr>
              <a:buFont typeface="Wingdings" pitchFamily="2" charset="2"/>
              <a:buChar char="§"/>
            </a:pPr>
            <a:r>
              <a:rPr lang="en-US" sz="1800" dirty="0" smtClean="0"/>
              <a:t>ENC=Encumbrance</a:t>
            </a:r>
          </a:p>
          <a:p>
            <a:pPr lvl="1" eaLnBrk="1" hangingPunct="1">
              <a:buClr>
                <a:srgbClr val="0070C0"/>
              </a:buClr>
              <a:buFont typeface="Wingdings" pitchFamily="2" charset="2"/>
              <a:buChar char="§"/>
            </a:pPr>
            <a:r>
              <a:rPr lang="en-US" sz="1800" dirty="0" smtClean="0"/>
              <a:t>INV=Invoice</a:t>
            </a:r>
          </a:p>
          <a:p>
            <a:pPr lvl="1" eaLnBrk="1" hangingPunct="1">
              <a:buClr>
                <a:srgbClr val="0070C0"/>
              </a:buClr>
              <a:buFont typeface="Wingdings" pitchFamily="2" charset="2"/>
              <a:buChar char="§"/>
            </a:pPr>
            <a:r>
              <a:rPr lang="en-US" sz="1800" dirty="0" smtClean="0"/>
              <a:t>JV=Journal Document (used for journal entries, budget entries and cash receipts)</a:t>
            </a:r>
          </a:p>
          <a:p>
            <a:pPr lvl="1" eaLnBrk="1" hangingPunct="1">
              <a:buClr>
                <a:srgbClr val="0070C0"/>
              </a:buClr>
              <a:buFont typeface="Wingdings" pitchFamily="2" charset="2"/>
              <a:buChar char="§"/>
            </a:pPr>
            <a:r>
              <a:rPr lang="en-US" sz="1800" dirty="0" smtClean="0"/>
              <a:t>PO=Purchase Order</a:t>
            </a:r>
          </a:p>
          <a:p>
            <a:pPr lvl="1" eaLnBrk="1" hangingPunct="1">
              <a:buFont typeface="Arial" charset="0"/>
              <a:buNone/>
            </a:pPr>
            <a:endParaRPr lang="en-US" sz="1600" dirty="0" smtClean="0">
              <a:latin typeface="Trebuchet MS" pitchFamily="34" charset="0"/>
            </a:endParaRPr>
          </a:p>
          <a:p>
            <a:pPr lvl="1" eaLnBrk="1" hangingPunct="1">
              <a:buFont typeface="Arial" charset="0"/>
              <a:buNone/>
            </a:pPr>
            <a:endParaRPr lang="en-US" sz="1400" dirty="0" smtClean="0">
              <a:latin typeface="Trebuchet MS" pitchFamily="34" charset="0"/>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2000" dirty="0" smtClean="0">
                <a:solidFill>
                  <a:srgbClr val="0070C0"/>
                </a:solidFill>
                <a:latin typeface="+mn-lt"/>
              </a:rPr>
              <a:t>FGIENCD</a:t>
            </a:r>
            <a:r>
              <a:rPr lang="en-US" sz="1400" dirty="0" smtClean="0">
                <a:solidFill>
                  <a:srgbClr val="0070C0"/>
                </a:solidFill>
                <a:latin typeface="Trebuchet MS" pitchFamily="34" charset="0"/>
              </a:rPr>
              <a:t> </a:t>
            </a:r>
            <a:r>
              <a:rPr lang="en-US" sz="1600" dirty="0" smtClean="0">
                <a:latin typeface="+mn-lt"/>
              </a:rPr>
              <a:t>(continued)</a:t>
            </a:r>
          </a:p>
        </p:txBody>
      </p:sp>
      <p:sp>
        <p:nvSpPr>
          <p:cNvPr id="7" name="TextBox 5"/>
          <p:cNvSpPr txBox="1">
            <a:spLocks noChangeArrowheads="1"/>
          </p:cNvSpPr>
          <p:nvPr/>
        </p:nvSpPr>
        <p:spPr bwMode="auto">
          <a:xfrm>
            <a:off x="3390900" y="6376193"/>
            <a:ext cx="1257300" cy="261610"/>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Document types.</a:t>
            </a:r>
            <a:endParaRPr lang="en-US" sz="1100" dirty="0">
              <a:solidFill>
                <a:srgbClr val="FF000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8229600" cy="454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7" idx="1"/>
          </p:cNvCxnSpPr>
          <p:nvPr/>
        </p:nvCxnSpPr>
        <p:spPr>
          <a:xfrm flipH="1" flipV="1">
            <a:off x="2438400" y="4114804"/>
            <a:ext cx="952500" cy="23921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7257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1600" dirty="0">
                <a:latin typeface="+mn-lt"/>
              </a:rPr>
              <a:t>Type</a:t>
            </a:r>
            <a:r>
              <a:rPr lang="en-US" sz="2000" dirty="0" smtClean="0">
                <a:solidFill>
                  <a:srgbClr val="0070C0"/>
                </a:solidFill>
                <a:latin typeface="+mn-lt"/>
              </a:rPr>
              <a:t> FPIPURR</a:t>
            </a:r>
            <a:r>
              <a:rPr lang="en-US" sz="2000" dirty="0" smtClean="0">
                <a:solidFill>
                  <a:srgbClr val="0070C0"/>
                </a:solidFill>
                <a:latin typeface="Trebuchet MS" pitchFamily="34" charset="0"/>
              </a:rPr>
              <a:t> </a:t>
            </a:r>
            <a:r>
              <a:rPr lang="en-US" sz="1600" dirty="0" smtClean="0">
                <a:solidFill>
                  <a:srgbClr val="0070C0"/>
                </a:solidFill>
                <a:latin typeface="+mn-lt"/>
              </a:rPr>
              <a:t>(Purchase/Blanket/Change Order Inquiry) </a:t>
            </a:r>
            <a:r>
              <a:rPr lang="en-US" sz="1600" dirty="0">
                <a:latin typeface="+mn-lt"/>
              </a:rPr>
              <a:t>from the Welcome </a:t>
            </a:r>
            <a:r>
              <a:rPr lang="en-US" sz="1600" dirty="0" smtClean="0">
                <a:latin typeface="+mn-lt"/>
              </a:rPr>
              <a:t>page; this page is useful when you’re looking for purchase order origination information. Type in the PO number (no EP) and select the Go icon.</a:t>
            </a:r>
            <a:endParaRPr lang="en-US" sz="1600" dirty="0" smtClean="0">
              <a:solidFill>
                <a:srgbClr val="0070C0"/>
              </a:solidFill>
              <a:latin typeface="+mn-lt"/>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8839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1600" dirty="0" smtClean="0">
                <a:latin typeface="+mn-lt"/>
              </a:rPr>
              <a:t>It is often necessary to see if a vendor has been entered into the Banner system. The easiest way to do this is to use</a:t>
            </a:r>
            <a:r>
              <a:rPr lang="en-US" sz="1600" dirty="0" smtClean="0">
                <a:latin typeface="Trebuchet MS" pitchFamily="34" charset="0"/>
              </a:rPr>
              <a:t> </a:t>
            </a:r>
            <a:r>
              <a:rPr lang="en-US" sz="2000" dirty="0" smtClean="0">
                <a:solidFill>
                  <a:srgbClr val="0070C0"/>
                </a:solidFill>
                <a:latin typeface="+mn-lt"/>
              </a:rPr>
              <a:t>FTMVEND</a:t>
            </a:r>
            <a:r>
              <a:rPr lang="en-US" sz="2000" dirty="0" smtClean="0">
                <a:solidFill>
                  <a:srgbClr val="0070C0"/>
                </a:solidFill>
                <a:latin typeface="Trebuchet MS" pitchFamily="34" charset="0"/>
              </a:rPr>
              <a:t> </a:t>
            </a:r>
            <a:r>
              <a:rPr lang="en-US" sz="1600" dirty="0" smtClean="0">
                <a:solidFill>
                  <a:srgbClr val="0070C0"/>
                </a:solidFill>
                <a:latin typeface="+mn-lt"/>
              </a:rPr>
              <a:t>(Vendor Maintenance) </a:t>
            </a:r>
            <a:r>
              <a:rPr lang="en-US" sz="1600" dirty="0" smtClean="0">
                <a:latin typeface="+mn-lt"/>
              </a:rPr>
              <a:t>and Banner’s built in search tools. From the Welcome page, Go to page FTMVEND and click on the drop down arrow next to the Vendor field.</a:t>
            </a:r>
          </a:p>
        </p:txBody>
      </p:sp>
      <p:pic>
        <p:nvPicPr>
          <p:cNvPr id="46083" name="Picture 5" descr="vcucs"/>
          <p:cNvPicPr>
            <a:picLocks noChangeAspect="1" noChangeArrowheads="1"/>
          </p:cNvPicPr>
          <p:nvPr>
            <p:custDataLst>
              <p:tags r:id="rId2"/>
            </p:custDataLst>
          </p:nvPr>
        </p:nvPicPr>
        <p:blipFill>
          <a:blip r:embed="rId5" cstate="print"/>
          <a:srcRect r="77620" b="34711"/>
          <a:stretch>
            <a:fillRect/>
          </a:stretch>
        </p:blipFill>
        <p:spPr bwMode="auto">
          <a:xfrm>
            <a:off x="8077200" y="6324600"/>
            <a:ext cx="1066800" cy="533400"/>
          </a:xfrm>
          <a:prstGeom prst="rect">
            <a:avLst/>
          </a:prstGeom>
          <a:noFill/>
          <a:ln w="9525">
            <a:noFill/>
            <a:miter lim="800000"/>
            <a:headEnd/>
            <a:tailEnd/>
          </a:ln>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012373"/>
            <a:ext cx="88392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676400" y="2663536"/>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2000" dirty="0" smtClean="0">
                <a:solidFill>
                  <a:srgbClr val="0070C0"/>
                </a:solidFill>
                <a:latin typeface="+mn-lt"/>
              </a:rPr>
              <a:t>FTMVEND</a:t>
            </a:r>
            <a:r>
              <a:rPr lang="en-US" sz="1400" dirty="0" smtClean="0">
                <a:solidFill>
                  <a:srgbClr val="0070C0"/>
                </a:solidFill>
                <a:latin typeface="Trebuchet MS" pitchFamily="34" charset="0"/>
              </a:rPr>
              <a:t> </a:t>
            </a:r>
            <a:r>
              <a:rPr lang="en-US" sz="1600" dirty="0" smtClean="0">
                <a:latin typeface="+mn-lt"/>
              </a:rPr>
              <a:t>(continued)-Click in the shaded line and select the search criteria. Enter F8 to execute query, or select the Go icon .</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8762"/>
            <a:ext cx="87630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2000" dirty="0" smtClean="0">
                <a:solidFill>
                  <a:srgbClr val="0070C0"/>
                </a:solidFill>
                <a:latin typeface="+mn-lt"/>
              </a:rPr>
              <a:t>FTMVEND</a:t>
            </a:r>
            <a:r>
              <a:rPr lang="en-US" sz="1400" dirty="0" smtClean="0">
                <a:solidFill>
                  <a:srgbClr val="0070C0"/>
                </a:solidFill>
                <a:latin typeface="Trebuchet MS" pitchFamily="34" charset="0"/>
              </a:rPr>
              <a:t> </a:t>
            </a:r>
            <a:r>
              <a:rPr lang="en-US" sz="1600" dirty="0" smtClean="0">
                <a:latin typeface="+mn-lt"/>
              </a:rPr>
              <a:t>(continued)-Click in the shaded line in the Last Name field and type in part of the vendor’s name. </a:t>
            </a:r>
            <a:r>
              <a:rPr lang="en-US" sz="1600" dirty="0" smtClean="0"/>
              <a:t>Enter </a:t>
            </a:r>
            <a:r>
              <a:rPr lang="en-US" sz="1600" dirty="0"/>
              <a:t>F8 to execute query, or select the Go icon .</a:t>
            </a:r>
            <a:endParaRPr lang="en-US" sz="1600" dirty="0" smtClean="0">
              <a:latin typeface="+mn-lt"/>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77" y="1464468"/>
            <a:ext cx="8748823" cy="463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02780" y="4558506"/>
            <a:ext cx="3250019"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H="1" flipV="1">
            <a:off x="2077779" y="5233673"/>
            <a:ext cx="589221" cy="102801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09" name="TextBox 6"/>
          <p:cNvSpPr txBox="1">
            <a:spLocks noChangeArrowheads="1"/>
          </p:cNvSpPr>
          <p:nvPr/>
        </p:nvSpPr>
        <p:spPr bwMode="auto">
          <a:xfrm>
            <a:off x="2514600" y="6261688"/>
            <a:ext cx="2819400" cy="430887"/>
          </a:xfrm>
          <a:prstGeom prst="rect">
            <a:avLst/>
          </a:prstGeom>
          <a:noFill/>
          <a:ln w="12700">
            <a:solidFill>
              <a:srgbClr val="FF0000"/>
            </a:solidFill>
            <a:miter lim="800000"/>
            <a:headEnd/>
            <a:tailEnd/>
          </a:ln>
        </p:spPr>
        <p:txBody>
          <a:bodyPr>
            <a:spAutoFit/>
          </a:bodyPr>
          <a:lstStyle/>
          <a:p>
            <a:r>
              <a:rPr lang="en-US" sz="1100" dirty="0">
                <a:solidFill>
                  <a:srgbClr val="FF0000"/>
                </a:solidFill>
              </a:rPr>
              <a:t>Type in part of the </a:t>
            </a:r>
            <a:r>
              <a:rPr lang="en-US" sz="1100" dirty="0" smtClean="0">
                <a:solidFill>
                  <a:srgbClr val="FF0000"/>
                </a:solidFill>
              </a:rPr>
              <a:t>name. </a:t>
            </a:r>
            <a:r>
              <a:rPr lang="en-US" sz="1100" dirty="0">
                <a:solidFill>
                  <a:srgbClr val="FF0000"/>
                </a:solidFill>
              </a:rPr>
              <a:t>Click on </a:t>
            </a:r>
            <a:r>
              <a:rPr lang="en-US" sz="1100" dirty="0" smtClean="0">
                <a:solidFill>
                  <a:srgbClr val="FF0000"/>
                </a:solidFill>
              </a:rPr>
              <a:t>Go icon</a:t>
            </a:r>
            <a:r>
              <a:rPr lang="en-US" sz="1100" dirty="0">
                <a:solidFill>
                  <a:srgbClr val="FF0000"/>
                </a:solidFill>
              </a:rPr>
              <a:t>.</a:t>
            </a:r>
          </a:p>
        </p:txBody>
      </p:sp>
    </p:spTree>
    <p:custDataLst>
      <p:tags r:id="rId1"/>
    </p:custDataLst>
    <p:extLst>
      <p:ext uri="{BB962C8B-B14F-4D97-AF65-F5344CB8AC3E}">
        <p14:creationId xmlns:p14="http://schemas.microsoft.com/office/powerpoint/2010/main" val="4906933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2000" dirty="0" smtClean="0">
                <a:solidFill>
                  <a:srgbClr val="0070C0"/>
                </a:solidFill>
                <a:latin typeface="+mn-lt"/>
              </a:rPr>
              <a:t>FTMVEND</a:t>
            </a:r>
            <a:r>
              <a:rPr lang="en-US" sz="1400" dirty="0" smtClean="0">
                <a:solidFill>
                  <a:srgbClr val="0070C0"/>
                </a:solidFill>
                <a:latin typeface="Trebuchet MS" pitchFamily="34" charset="0"/>
              </a:rPr>
              <a:t> </a:t>
            </a:r>
            <a:r>
              <a:rPr lang="en-US" sz="1800" dirty="0" smtClean="0">
                <a:latin typeface="+mn-lt"/>
              </a:rPr>
              <a:t>(continued)- The page will return the closest matches to your query. To view more specific information about the vendor, double click on the vendor name.</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58178"/>
            <a:ext cx="8915400" cy="497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3" name="TextBox 4"/>
          <p:cNvSpPr txBox="1">
            <a:spLocks noChangeArrowheads="1"/>
          </p:cNvSpPr>
          <p:nvPr/>
        </p:nvSpPr>
        <p:spPr bwMode="auto">
          <a:xfrm>
            <a:off x="3124200" y="6460331"/>
            <a:ext cx="3200400" cy="261610"/>
          </a:xfrm>
          <a:prstGeom prst="rect">
            <a:avLst/>
          </a:prstGeom>
          <a:noFill/>
          <a:ln w="12700">
            <a:solidFill>
              <a:srgbClr val="FF0000"/>
            </a:solidFill>
            <a:miter lim="800000"/>
            <a:headEnd/>
            <a:tailEnd/>
          </a:ln>
        </p:spPr>
        <p:txBody>
          <a:bodyPr wrap="square">
            <a:spAutoFit/>
          </a:bodyPr>
          <a:lstStyle/>
          <a:p>
            <a:pPr algn="ctr"/>
            <a:r>
              <a:rPr lang="en-US" sz="1100" dirty="0">
                <a:solidFill>
                  <a:srgbClr val="FF0000"/>
                </a:solidFill>
              </a:rPr>
              <a:t>Double click on </a:t>
            </a:r>
            <a:r>
              <a:rPr lang="en-US" sz="1100" dirty="0" smtClean="0">
                <a:solidFill>
                  <a:srgbClr val="FF0000"/>
                </a:solidFill>
              </a:rPr>
              <a:t>the desired line</a:t>
            </a:r>
            <a:r>
              <a:rPr lang="en-US" sz="1100" dirty="0">
                <a:solidFill>
                  <a:srgbClr val="FF0000"/>
                </a:solidFill>
              </a:rPr>
              <a:t>.</a:t>
            </a:r>
          </a:p>
        </p:txBody>
      </p:sp>
      <p:cxnSp>
        <p:nvCxnSpPr>
          <p:cNvPr id="7" name="Straight Arrow Connector 6"/>
          <p:cNvCxnSpPr/>
          <p:nvPr/>
        </p:nvCxnSpPr>
        <p:spPr>
          <a:xfrm flipH="1" flipV="1">
            <a:off x="1905000" y="4125516"/>
            <a:ext cx="1915392" cy="233481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229600" cy="1828800"/>
          </a:xfrm>
        </p:spPr>
        <p:txBody>
          <a:bodyPr/>
          <a:lstStyle/>
          <a:p>
            <a:pPr eaLnBrk="1" hangingPunct="1"/>
            <a:r>
              <a:rPr lang="en-US" sz="1500" dirty="0" smtClean="0">
                <a:latin typeface="+mn-lt"/>
              </a:rPr>
              <a:t>With Grant funds it is often necessary to look at fund (general ledger) information. Remember, Indexes roll up to Funds which can be a one-to-one or many-to-one relationship. Banner pages for Funds provide general ledger information such as assets (cash) and liabilities (payables) associated with their subordinate indexes. Let’s look at Banner page </a:t>
            </a:r>
            <a:r>
              <a:rPr lang="en-US" sz="1500" dirty="0" smtClean="0">
                <a:solidFill>
                  <a:srgbClr val="0070C0"/>
                </a:solidFill>
                <a:latin typeface="+mn-lt"/>
              </a:rPr>
              <a:t>FGITBAL(Trial Balance). </a:t>
            </a:r>
            <a:r>
              <a:rPr lang="en-US" sz="1500" dirty="0">
                <a:latin typeface="+mn-lt"/>
              </a:rPr>
              <a:t>From the Welcome page type in </a:t>
            </a:r>
            <a:r>
              <a:rPr lang="en-US" sz="1500" dirty="0" smtClean="0">
                <a:latin typeface="+mn-lt"/>
              </a:rPr>
              <a:t>FGITBAL; type in a Fund code. Press the tab key. You can also select which types of accounts you want to view by using the drop down menu next to Account Type. To view all accounts, leave this field blank. Click on the Go icon.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98" y="2129631"/>
            <a:ext cx="8362950" cy="389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900530" y="3817823"/>
            <a:ext cx="1557670" cy="600164"/>
          </a:xfrm>
          <a:prstGeom prst="rect">
            <a:avLst/>
          </a:prstGeom>
          <a:noFill/>
          <a:ln w="12700">
            <a:solidFill>
              <a:srgbClr val="FF0000"/>
            </a:solidFill>
          </a:ln>
        </p:spPr>
        <p:txBody>
          <a:bodyPr wrap="square" rtlCol="0">
            <a:spAutoFit/>
          </a:bodyPr>
          <a:lstStyle/>
          <a:p>
            <a:r>
              <a:rPr lang="en-US" sz="1100" dirty="0" smtClean="0">
                <a:solidFill>
                  <a:srgbClr val="FF0000"/>
                </a:solidFill>
              </a:rPr>
              <a:t>Select Go after entering pertinent information</a:t>
            </a:r>
            <a:endParaRPr lang="en-US" sz="1100" dirty="0">
              <a:solidFill>
                <a:srgbClr val="FF0000"/>
              </a:solidFill>
            </a:endParaRPr>
          </a:p>
        </p:txBody>
      </p:sp>
      <p:cxnSp>
        <p:nvCxnSpPr>
          <p:cNvPr id="16" name="Straight Arrow Connector 15"/>
          <p:cNvCxnSpPr>
            <a:stCxn id="13" idx="0"/>
          </p:cNvCxnSpPr>
          <p:nvPr/>
        </p:nvCxnSpPr>
        <p:spPr>
          <a:xfrm flipV="1">
            <a:off x="7679365" y="3132023"/>
            <a:ext cx="364165" cy="685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161" name="TextBox 11"/>
          <p:cNvSpPr txBox="1">
            <a:spLocks noChangeArrowheads="1"/>
          </p:cNvSpPr>
          <p:nvPr/>
        </p:nvSpPr>
        <p:spPr bwMode="auto">
          <a:xfrm>
            <a:off x="2667000" y="4724400"/>
            <a:ext cx="2895600" cy="430213"/>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Enter Fund, select Account </a:t>
            </a:r>
            <a:r>
              <a:rPr lang="en-US" sz="1100" dirty="0">
                <a:solidFill>
                  <a:srgbClr val="FF0000"/>
                </a:solidFill>
              </a:rPr>
              <a:t>or leave blank for all accounts.</a:t>
            </a:r>
          </a:p>
        </p:txBody>
      </p:sp>
      <p:cxnSp>
        <p:nvCxnSpPr>
          <p:cNvPr id="14" name="Straight Arrow Connector 13"/>
          <p:cNvCxnSpPr/>
          <p:nvPr/>
        </p:nvCxnSpPr>
        <p:spPr>
          <a:xfrm flipV="1">
            <a:off x="3505200" y="3655676"/>
            <a:ext cx="1219200" cy="1066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206948" y="3131683"/>
            <a:ext cx="196525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62000" y="3169783"/>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p:nvPr/>
        </p:nvCxnSpPr>
        <p:spPr>
          <a:xfrm flipH="1" flipV="1">
            <a:off x="2514600" y="3626983"/>
            <a:ext cx="685800" cy="109549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274638"/>
            <a:ext cx="7924800" cy="1143000"/>
          </a:xfrm>
        </p:spPr>
        <p:txBody>
          <a:bodyPr/>
          <a:lstStyle/>
          <a:p>
            <a:pPr eaLnBrk="1" hangingPunct="1"/>
            <a:r>
              <a:rPr lang="en-US" sz="2000" dirty="0" smtClean="0">
                <a:solidFill>
                  <a:srgbClr val="0070C0"/>
                </a:solidFill>
                <a:latin typeface="+mn-lt"/>
              </a:rPr>
              <a:t>FGITBAL</a:t>
            </a:r>
            <a:r>
              <a:rPr lang="en-US" sz="1400" dirty="0" smtClean="0">
                <a:solidFill>
                  <a:srgbClr val="0070C0"/>
                </a:solidFill>
                <a:latin typeface="Trebuchet MS" pitchFamily="34" charset="0"/>
              </a:rPr>
              <a:t> </a:t>
            </a:r>
            <a:r>
              <a:rPr lang="en-US" sz="1500" dirty="0" smtClean="0">
                <a:latin typeface="+mn-lt"/>
              </a:rPr>
              <a:t>(continued). On this page you’ll notice that current account balances are shown as debits and credits. Cash should be a debit balance. A credit cash balance indicates a deficit situation. Any accounts that show a credit or debit balance out of the ordinary will have an asterisk next to the field.</a:t>
            </a:r>
            <a:endParaRPr lang="en-US" sz="1500" dirty="0" smtClean="0">
              <a:solidFill>
                <a:srgbClr val="0070C0"/>
              </a:solidFill>
              <a:latin typeface="+mn-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68179"/>
            <a:ext cx="8686800" cy="4627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5562600" y="39624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a:off x="5922599" y="4267200"/>
            <a:ext cx="50146" cy="10702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562600" y="5309191"/>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1500" dirty="0" smtClean="0">
                <a:latin typeface="+mn-lt"/>
              </a:rPr>
              <a:t>Another general ledger page</a:t>
            </a:r>
            <a:r>
              <a:rPr lang="en-US" sz="1400" dirty="0" smtClean="0">
                <a:latin typeface="+mn-lt"/>
              </a:rPr>
              <a:t>, </a:t>
            </a:r>
            <a:r>
              <a:rPr lang="en-US" sz="2000" dirty="0" smtClean="0">
                <a:solidFill>
                  <a:srgbClr val="0070C0"/>
                </a:solidFill>
                <a:latin typeface="+mn-lt"/>
              </a:rPr>
              <a:t>FGIGLAC</a:t>
            </a:r>
            <a:r>
              <a:rPr lang="en-US" sz="2000" dirty="0" smtClean="0">
                <a:solidFill>
                  <a:srgbClr val="0070C0"/>
                </a:solidFill>
                <a:latin typeface="Trebuchet MS" pitchFamily="34" charset="0"/>
              </a:rPr>
              <a:t> </a:t>
            </a:r>
            <a:r>
              <a:rPr lang="en-US" sz="1500" dirty="0" smtClean="0">
                <a:solidFill>
                  <a:srgbClr val="0070C0"/>
                </a:solidFill>
                <a:latin typeface="+mn-lt"/>
              </a:rPr>
              <a:t>(General Ledger Activity), </a:t>
            </a:r>
            <a:r>
              <a:rPr lang="en-US" sz="1500" dirty="0" smtClean="0">
                <a:latin typeface="+mn-lt"/>
              </a:rPr>
              <a:t>shows detailed transaction activity for each account. You can access FGIGLAC from the main Welcome page. Select the fund, period, index, and account.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105999"/>
            <a:ext cx="8839200" cy="310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flipV="1">
            <a:off x="4572000" y="3732636"/>
            <a:ext cx="76200" cy="7821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1207" idx="0"/>
          </p:cNvCxnSpPr>
          <p:nvPr/>
        </p:nvCxnSpPr>
        <p:spPr>
          <a:xfrm flipV="1">
            <a:off x="4229100" y="3319948"/>
            <a:ext cx="271130" cy="12063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371600" y="3831587"/>
            <a:ext cx="1447800" cy="68321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07" name="TextBox 8"/>
          <p:cNvSpPr txBox="1">
            <a:spLocks noChangeArrowheads="1"/>
          </p:cNvSpPr>
          <p:nvPr/>
        </p:nvSpPr>
        <p:spPr bwMode="auto">
          <a:xfrm>
            <a:off x="2819400" y="4526324"/>
            <a:ext cx="2819400" cy="261610"/>
          </a:xfrm>
          <a:prstGeom prst="rect">
            <a:avLst/>
          </a:prstGeom>
          <a:noFill/>
          <a:ln w="12700">
            <a:solidFill>
              <a:srgbClr val="FF0000"/>
            </a:solidFill>
            <a:miter lim="800000"/>
            <a:headEnd/>
            <a:tailEnd/>
          </a:ln>
        </p:spPr>
        <p:txBody>
          <a:bodyPr wrap="square">
            <a:spAutoFit/>
          </a:bodyPr>
          <a:lstStyle/>
          <a:p>
            <a:r>
              <a:rPr lang="en-US" sz="1100" dirty="0">
                <a:solidFill>
                  <a:srgbClr val="FF0000"/>
                </a:solidFill>
              </a:rPr>
              <a:t>Select </a:t>
            </a:r>
            <a:r>
              <a:rPr lang="en-US" sz="1100" dirty="0" smtClean="0">
                <a:solidFill>
                  <a:srgbClr val="FF0000"/>
                </a:solidFill>
              </a:rPr>
              <a:t>Fund, Period, Index, and Account.</a:t>
            </a:r>
            <a:endParaRPr lang="en-US" sz="1100" dirty="0">
              <a:solidFill>
                <a:srgbClr val="FF0000"/>
              </a:solidFill>
            </a:endParaRPr>
          </a:p>
        </p:txBody>
      </p:sp>
      <p:cxnSp>
        <p:nvCxnSpPr>
          <p:cNvPr id="13" name="Straight Arrow Connector 12"/>
          <p:cNvCxnSpPr/>
          <p:nvPr/>
        </p:nvCxnSpPr>
        <p:spPr>
          <a:xfrm flipV="1">
            <a:off x="3352800" y="2996046"/>
            <a:ext cx="1219200" cy="151875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2000" dirty="0" smtClean="0">
                <a:solidFill>
                  <a:srgbClr val="0070C0"/>
                </a:solidFill>
                <a:latin typeface="+mn-lt"/>
              </a:rPr>
              <a:t>FGIGLAC </a:t>
            </a:r>
            <a:r>
              <a:rPr lang="en-US" sz="1600" dirty="0" smtClean="0">
                <a:latin typeface="+mn-lt"/>
              </a:rPr>
              <a:t>(continued)-The FGIGLAC page will open and prompt you for field search criteria (account, type, amount, </a:t>
            </a:r>
            <a:r>
              <a:rPr lang="en-US" sz="1600" dirty="0" err="1" smtClean="0">
                <a:latin typeface="+mn-lt"/>
              </a:rPr>
              <a:t>etc</a:t>
            </a:r>
            <a:r>
              <a:rPr lang="en-US" sz="1600" dirty="0" smtClean="0">
                <a:latin typeface="+mn-lt"/>
              </a:rPr>
              <a:t>). Enter desired  search criteria information,  hit F8 on your keyboard or select the Go icon.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8839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8"/>
          <p:cNvSpPr txBox="1">
            <a:spLocks noChangeArrowheads="1"/>
          </p:cNvSpPr>
          <p:nvPr/>
        </p:nvSpPr>
        <p:spPr bwMode="auto">
          <a:xfrm>
            <a:off x="2819400" y="4526324"/>
            <a:ext cx="2819400" cy="600164"/>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Enter search criteria (account, type, amount, </a:t>
            </a:r>
            <a:r>
              <a:rPr lang="en-US" sz="1100" dirty="0" err="1" smtClean="0">
                <a:solidFill>
                  <a:srgbClr val="FF0000"/>
                </a:solidFill>
              </a:rPr>
              <a:t>etc</a:t>
            </a:r>
            <a:r>
              <a:rPr lang="en-US" sz="1100" dirty="0" smtClean="0">
                <a:solidFill>
                  <a:srgbClr val="FF0000"/>
                </a:solidFill>
              </a:rPr>
              <a:t>). Hit F8 on keyboard, or select Go icon.</a:t>
            </a:r>
            <a:endParaRPr lang="en-US" sz="1100" dirty="0">
              <a:solidFill>
                <a:srgbClr val="FF0000"/>
              </a:solidFill>
            </a:endParaRPr>
          </a:p>
        </p:txBody>
      </p:sp>
      <p:cxnSp>
        <p:nvCxnSpPr>
          <p:cNvPr id="8" name="Straight Arrow Connector 7"/>
          <p:cNvCxnSpPr/>
          <p:nvPr/>
        </p:nvCxnSpPr>
        <p:spPr>
          <a:xfrm flipH="1" flipV="1">
            <a:off x="1219200" y="3200400"/>
            <a:ext cx="2133600" cy="131440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29200" y="3581400"/>
            <a:ext cx="3619500" cy="9334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15962"/>
          </a:xfrm>
        </p:spPr>
        <p:txBody>
          <a:bodyPr/>
          <a:lstStyle/>
          <a:p>
            <a:pPr eaLnBrk="1" hangingPunct="1"/>
            <a:r>
              <a:rPr lang="en-US" sz="2800" dirty="0" smtClean="0">
                <a:solidFill>
                  <a:srgbClr val="0070C0"/>
                </a:solidFill>
                <a:latin typeface="Calibri" pitchFamily="34" charset="0"/>
                <a:cs typeface="Calibri" pitchFamily="34" charset="0"/>
              </a:rPr>
              <a:t>Rule Classes</a:t>
            </a:r>
          </a:p>
        </p:txBody>
      </p:sp>
      <p:sp>
        <p:nvSpPr>
          <p:cNvPr id="7171" name="Rectangle 3"/>
          <p:cNvSpPr>
            <a:spLocks noGrp="1" noChangeArrowheads="1"/>
          </p:cNvSpPr>
          <p:nvPr>
            <p:ph idx="1"/>
          </p:nvPr>
        </p:nvSpPr>
        <p:spPr>
          <a:xfrm>
            <a:off x="457200" y="1371600"/>
            <a:ext cx="8229600" cy="4754563"/>
          </a:xfrm>
        </p:spPr>
        <p:txBody>
          <a:bodyPr/>
          <a:lstStyle/>
          <a:p>
            <a:pPr eaLnBrk="1" hangingPunct="1">
              <a:buClr>
                <a:srgbClr val="0070C0"/>
              </a:buClr>
              <a:buFont typeface="Wingdings" pitchFamily="2" charset="2"/>
              <a:buChar char="§"/>
            </a:pPr>
            <a:r>
              <a:rPr lang="en-US" sz="1800" dirty="0" smtClean="0"/>
              <a:t>Rule classes further define document types. They are used to ensure that Banner transactions post to the appropriate Banner ledger or module. Most Banner pages automatically invoke specific rule classes and therefore the user is never prompted to provide them. Rule class codes can also be used for query purposes on certain banner pages such as </a:t>
            </a:r>
            <a:r>
              <a:rPr lang="en-US" sz="1800" dirty="0" smtClean="0">
                <a:solidFill>
                  <a:srgbClr val="0070C0"/>
                </a:solidFill>
              </a:rPr>
              <a:t>FGITRND</a:t>
            </a:r>
            <a:r>
              <a:rPr lang="en-US" sz="1800" dirty="0" smtClean="0"/>
              <a:t>(Detail Transaction Activity) and </a:t>
            </a:r>
            <a:r>
              <a:rPr lang="en-US" sz="1800" dirty="0" smtClean="0">
                <a:solidFill>
                  <a:srgbClr val="0070C0"/>
                </a:solidFill>
              </a:rPr>
              <a:t>FGIGLAC</a:t>
            </a:r>
            <a:r>
              <a:rPr lang="en-US" sz="1800" dirty="0" smtClean="0"/>
              <a:t>(General Ledger Activity).</a:t>
            </a:r>
          </a:p>
          <a:p>
            <a:pPr eaLnBrk="1" hangingPunct="1">
              <a:buClr>
                <a:srgbClr val="0070C0"/>
              </a:buClr>
              <a:buFont typeface="Wingdings" pitchFamily="2" charset="2"/>
              <a:buChar char="§"/>
            </a:pPr>
            <a:endParaRPr lang="en-US" sz="1800" dirty="0" smtClean="0"/>
          </a:p>
          <a:p>
            <a:pPr eaLnBrk="1" hangingPunct="1">
              <a:buClr>
                <a:srgbClr val="0070C0"/>
              </a:buClr>
              <a:buFont typeface="Wingdings" pitchFamily="2" charset="2"/>
              <a:buChar char="§"/>
            </a:pPr>
            <a:r>
              <a:rPr lang="en-US" sz="1800" dirty="0" smtClean="0"/>
              <a:t>Knowledge of rule class codes is vital for entering Banner journal entries, budget entries and cash receipts. These rule classes are known as </a:t>
            </a:r>
            <a:r>
              <a:rPr lang="en-US" sz="1800" b="1" dirty="0" smtClean="0"/>
              <a:t>Types</a:t>
            </a:r>
            <a:r>
              <a:rPr lang="en-US" sz="1800" dirty="0" smtClean="0"/>
              <a:t> and must be entered by the user. </a:t>
            </a:r>
          </a:p>
          <a:p>
            <a:pPr eaLnBrk="1" hangingPunct="1">
              <a:buClr>
                <a:srgbClr val="0070C0"/>
              </a:buClr>
              <a:buFont typeface="Wingdings" pitchFamily="2" charset="2"/>
              <a:buChar char="§"/>
            </a:pPr>
            <a:endParaRPr lang="en-US" sz="1800" dirty="0" smtClean="0"/>
          </a:p>
          <a:p>
            <a:pPr eaLnBrk="1" hangingPunct="1">
              <a:buClr>
                <a:srgbClr val="0070C0"/>
              </a:buClr>
              <a:buFont typeface="Wingdings" pitchFamily="2" charset="2"/>
              <a:buChar char="§"/>
            </a:pPr>
            <a:r>
              <a:rPr lang="en-US" sz="1800" dirty="0" smtClean="0"/>
              <a:t>On the following page is a list of rule classes (rule types). Those listed in green are entered by departmental staff who have Banner security access to enter transactions. The others listed are entered by various noted administrative departments. </a:t>
            </a: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2000" dirty="0" smtClean="0">
                <a:solidFill>
                  <a:srgbClr val="0070C0"/>
                </a:solidFill>
                <a:latin typeface="+mn-lt"/>
              </a:rPr>
              <a:t>FGIGLAC </a:t>
            </a:r>
            <a:r>
              <a:rPr lang="en-US" sz="1600" dirty="0" smtClean="0">
                <a:latin typeface="+mn-lt"/>
              </a:rPr>
              <a:t>(continued)-The FGIGLAC page will open showing all transactions that posted to the account. To see the detail of any of the transactions, you would “filter again” using other search criteria such as Document number.</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37" y="1295400"/>
            <a:ext cx="8686800" cy="466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2971800" y="3581401"/>
            <a:ext cx="304800" cy="238363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8"/>
          <p:cNvSpPr txBox="1">
            <a:spLocks noChangeArrowheads="1"/>
          </p:cNvSpPr>
          <p:nvPr/>
        </p:nvSpPr>
        <p:spPr bwMode="auto">
          <a:xfrm>
            <a:off x="2975264" y="5995294"/>
            <a:ext cx="2819400" cy="769441"/>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Select Filter Again, and enter additional/new search criteria such as document number. Hit F8 on keyboard, or select Go icon.</a:t>
            </a:r>
            <a:endParaRPr lang="en-US" sz="1100" dirty="0">
              <a:solidFill>
                <a:srgbClr val="FF0000"/>
              </a:solidFill>
            </a:endParaRPr>
          </a:p>
        </p:txBody>
      </p:sp>
      <p:cxnSp>
        <p:nvCxnSpPr>
          <p:cNvPr id="15" name="Straight Arrow Connector 14"/>
          <p:cNvCxnSpPr/>
          <p:nvPr/>
        </p:nvCxnSpPr>
        <p:spPr>
          <a:xfrm flipV="1">
            <a:off x="5486400" y="2209800"/>
            <a:ext cx="2438400" cy="37892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79345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152400"/>
            <a:ext cx="8229600" cy="1981200"/>
          </a:xfrm>
        </p:spPr>
        <p:txBody>
          <a:bodyPr/>
          <a:lstStyle/>
          <a:p>
            <a:pPr eaLnBrk="1" hangingPunct="1"/>
            <a:r>
              <a:rPr lang="en-US" sz="2000" dirty="0" smtClean="0">
                <a:solidFill>
                  <a:srgbClr val="0070C0"/>
                </a:solidFill>
                <a:latin typeface="+mn-lt"/>
              </a:rPr>
              <a:t>FRIGITD</a:t>
            </a:r>
            <a:r>
              <a:rPr lang="en-US" sz="2000" dirty="0" smtClean="0">
                <a:solidFill>
                  <a:srgbClr val="0070C0"/>
                </a:solidFill>
                <a:latin typeface="Trebuchet MS" pitchFamily="34" charset="0"/>
              </a:rPr>
              <a:t> </a:t>
            </a:r>
            <a:r>
              <a:rPr lang="en-US" sz="1500" dirty="0" smtClean="0">
                <a:solidFill>
                  <a:srgbClr val="0070C0"/>
                </a:solidFill>
                <a:latin typeface="+mn-lt"/>
              </a:rPr>
              <a:t>(Grant Inception to Date) </a:t>
            </a:r>
            <a:r>
              <a:rPr lang="en-US" sz="1500" dirty="0" smtClean="0">
                <a:latin typeface="+mn-lt"/>
              </a:rPr>
              <a:t>is a useful page for grant administrators. This page displays activity for grants or capital outlay projects from the inception date (rather than just fiscal year). It’s a flexible page with many options. To use this page, you can enter either the Grant ID or the Index code (in which case the Grant ID will self populate). You can also specify a grant year or leave blank for all years. If the grant has more than one fund, you can also check Fund Summary to display a summary of each fund. You may also specify a date range to display or leave blank and the date range will self populate based on the origination of the grant. After filling in the pertinent information, click on the Go Icon.</a:t>
            </a:r>
            <a:endParaRPr lang="en-US" sz="1500" dirty="0" smtClean="0">
              <a:solidFill>
                <a:srgbClr val="0070C0"/>
              </a:solidFill>
              <a:latin typeface="+mn-l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8839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274638"/>
            <a:ext cx="7772400" cy="1143000"/>
          </a:xfrm>
        </p:spPr>
        <p:txBody>
          <a:bodyPr/>
          <a:lstStyle/>
          <a:p>
            <a:pPr eaLnBrk="1" hangingPunct="1"/>
            <a:r>
              <a:rPr lang="en-US" sz="2000" dirty="0" smtClean="0">
                <a:solidFill>
                  <a:srgbClr val="0070C0"/>
                </a:solidFill>
                <a:latin typeface="+mn-lt"/>
              </a:rPr>
              <a:t>FRIGITD</a:t>
            </a:r>
            <a:r>
              <a:rPr lang="en-US" sz="2000" dirty="0" smtClean="0">
                <a:solidFill>
                  <a:srgbClr val="0070C0"/>
                </a:solidFill>
                <a:latin typeface="Trebuchet MS" pitchFamily="34" charset="0"/>
              </a:rPr>
              <a:t> </a:t>
            </a:r>
            <a:r>
              <a:rPr lang="en-US" sz="1600" dirty="0" smtClean="0">
                <a:latin typeface="+mn-lt"/>
              </a:rPr>
              <a:t>(continued)-This page has options for the display of account activity. Level 1 Account Types is a summarized view.</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763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22860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0" y="274638"/>
            <a:ext cx="7467600" cy="1143000"/>
          </a:xfrm>
        </p:spPr>
        <p:txBody>
          <a:bodyPr/>
          <a:lstStyle/>
          <a:p>
            <a:pPr eaLnBrk="1" hangingPunct="1"/>
            <a:r>
              <a:rPr lang="en-US" sz="2000" dirty="0" smtClean="0">
                <a:solidFill>
                  <a:srgbClr val="0070C0"/>
                </a:solidFill>
                <a:latin typeface="+mn-lt"/>
              </a:rPr>
              <a:t>FRIGITD</a:t>
            </a:r>
            <a:r>
              <a:rPr lang="en-US" sz="2000" dirty="0" smtClean="0">
                <a:solidFill>
                  <a:srgbClr val="0070C0"/>
                </a:solidFill>
                <a:latin typeface="Trebuchet MS" pitchFamily="34" charset="0"/>
              </a:rPr>
              <a:t> </a:t>
            </a:r>
            <a:r>
              <a:rPr lang="en-US" sz="1600" dirty="0" smtClean="0">
                <a:latin typeface="+mn-lt"/>
              </a:rPr>
              <a:t>(continued)-Level 2 Account Types is summarized by specific areas of activity.</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763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19812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24201" y="152400"/>
            <a:ext cx="7315200" cy="1143000"/>
          </a:xfrm>
        </p:spPr>
        <p:txBody>
          <a:bodyPr/>
          <a:lstStyle/>
          <a:p>
            <a:pPr eaLnBrk="1" hangingPunct="1"/>
            <a:r>
              <a:rPr lang="en-US" sz="2000" dirty="0" smtClean="0">
                <a:solidFill>
                  <a:srgbClr val="0070C0"/>
                </a:solidFill>
                <a:latin typeface="+mn-lt"/>
              </a:rPr>
              <a:t>FRIGITD</a:t>
            </a:r>
            <a:r>
              <a:rPr lang="en-US" sz="2000" dirty="0" smtClean="0">
                <a:solidFill>
                  <a:srgbClr val="0070C0"/>
                </a:solidFill>
                <a:latin typeface="Trebuchet MS" pitchFamily="34" charset="0"/>
              </a:rPr>
              <a:t> </a:t>
            </a:r>
            <a:r>
              <a:rPr lang="en-US" sz="1600" dirty="0" smtClean="0">
                <a:latin typeface="+mn-lt"/>
              </a:rPr>
              <a:t>(continued)-All levels of Account Summary displays all expenditure accounts. To view details of an expenditure account, click on the account then choose the Grant Transaction Detail page under related.</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03" y="1162050"/>
            <a:ext cx="897199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19050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72399" y="1162050"/>
            <a:ext cx="685801"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2000" dirty="0" smtClean="0">
                <a:solidFill>
                  <a:srgbClr val="0070C0"/>
                </a:solidFill>
                <a:latin typeface="+mn-lt"/>
              </a:rPr>
              <a:t>FRIGITD</a:t>
            </a:r>
            <a:r>
              <a:rPr lang="en-US" sz="2000" dirty="0" smtClean="0">
                <a:solidFill>
                  <a:srgbClr val="0070C0"/>
                </a:solidFill>
                <a:latin typeface="Trebuchet MS" pitchFamily="34" charset="0"/>
              </a:rPr>
              <a:t> </a:t>
            </a:r>
            <a:r>
              <a:rPr lang="en-US" sz="1600" dirty="0" smtClean="0">
                <a:latin typeface="+mn-lt"/>
              </a:rPr>
              <a:t>(continued)- Another way to view the detail of an expenditure account, enter the account on the criteria selection screen and select the Go icon.</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12" y="1143000"/>
            <a:ext cx="8763000" cy="518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33400" y="3581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0" name="TextBox 6"/>
          <p:cNvSpPr txBox="1">
            <a:spLocks noChangeArrowheads="1"/>
          </p:cNvSpPr>
          <p:nvPr/>
        </p:nvSpPr>
        <p:spPr bwMode="auto">
          <a:xfrm>
            <a:off x="1409700" y="5423693"/>
            <a:ext cx="3009900" cy="261610"/>
          </a:xfrm>
          <a:prstGeom prst="rect">
            <a:avLst/>
          </a:prstGeom>
          <a:noFill/>
          <a:ln w="12700">
            <a:solidFill>
              <a:srgbClr val="FF0000"/>
            </a:solidFill>
            <a:miter lim="800000"/>
            <a:headEnd/>
            <a:tailEnd/>
          </a:ln>
        </p:spPr>
        <p:txBody>
          <a:bodyPr wrap="square">
            <a:spAutoFit/>
          </a:bodyPr>
          <a:lstStyle/>
          <a:p>
            <a:r>
              <a:rPr lang="en-US" sz="1100" dirty="0" smtClean="0">
                <a:solidFill>
                  <a:srgbClr val="FF0000"/>
                </a:solidFill>
              </a:rPr>
              <a:t>Select an account, then select the Go icon.</a:t>
            </a:r>
            <a:endParaRPr lang="en-US" sz="1100" dirty="0">
              <a:solidFill>
                <a:srgbClr val="FF0000"/>
              </a:solidFill>
            </a:endParaRPr>
          </a:p>
        </p:txBody>
      </p:sp>
      <p:cxnSp>
        <p:nvCxnSpPr>
          <p:cNvPr id="9" name="Straight Arrow Connector 8"/>
          <p:cNvCxnSpPr/>
          <p:nvPr/>
        </p:nvCxnSpPr>
        <p:spPr>
          <a:xfrm flipH="1" flipV="1">
            <a:off x="1066800" y="4114800"/>
            <a:ext cx="533400" cy="13088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38600" y="2133600"/>
            <a:ext cx="4191000" cy="329009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04800"/>
            <a:ext cx="8153400" cy="1143000"/>
          </a:xfrm>
        </p:spPr>
        <p:txBody>
          <a:bodyPr/>
          <a:lstStyle/>
          <a:p>
            <a:pPr eaLnBrk="1" hangingPunct="1"/>
            <a:r>
              <a:rPr lang="en-US" sz="2000" dirty="0" smtClean="0">
                <a:solidFill>
                  <a:srgbClr val="0070C0"/>
                </a:solidFill>
                <a:latin typeface="+mn-lt"/>
              </a:rPr>
              <a:t>FRIGTRD</a:t>
            </a:r>
            <a:r>
              <a:rPr lang="en-US" sz="2000" dirty="0" smtClean="0">
                <a:solidFill>
                  <a:srgbClr val="0070C0"/>
                </a:solidFill>
                <a:latin typeface="Trebuchet MS" pitchFamily="34" charset="0"/>
              </a:rPr>
              <a:t> </a:t>
            </a:r>
            <a:r>
              <a:rPr lang="en-US" sz="1600" dirty="0" smtClean="0">
                <a:solidFill>
                  <a:srgbClr val="0070C0"/>
                </a:solidFill>
                <a:latin typeface="+mn-lt"/>
              </a:rPr>
              <a:t>(Grant Transaction Detail) </a:t>
            </a:r>
            <a:r>
              <a:rPr lang="en-US" sz="1600" dirty="0" smtClean="0">
                <a:latin typeface="+mn-lt"/>
              </a:rPr>
              <a:t>to reveal  all transactions that posted to that account. From here the transactions can be queried further using the specific criteria shown. </a:t>
            </a:r>
            <a:endParaRPr lang="en-US" sz="1600" dirty="0" smtClean="0">
              <a:solidFill>
                <a:srgbClr val="0070C0"/>
              </a:solidFill>
              <a:latin typeface="+mn-lt"/>
            </a:endParaRPr>
          </a:p>
        </p:txBody>
      </p:sp>
      <p:sp>
        <p:nvSpPr>
          <p:cNvPr id="6" name="Rectangle 5"/>
          <p:cNvSpPr/>
          <p:nvPr/>
        </p:nvSpPr>
        <p:spPr>
          <a:xfrm>
            <a:off x="4267200" y="5029200"/>
            <a:ext cx="685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9200"/>
            <a:ext cx="8915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6200" y="3276600"/>
            <a:ext cx="1295399"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1600" dirty="0" smtClean="0">
                <a:latin typeface="+mn-lt"/>
              </a:rPr>
              <a:t>Banner also has some built in reports. The most commonly used reports are </a:t>
            </a:r>
            <a:r>
              <a:rPr lang="en-US" sz="1600" dirty="0" smtClean="0">
                <a:solidFill>
                  <a:srgbClr val="0070C0"/>
                </a:solidFill>
                <a:latin typeface="+mn-lt"/>
              </a:rPr>
              <a:t>FGRBDSC (Budget Status Current), FGRODTA (Org Detail Activity)</a:t>
            </a:r>
            <a:r>
              <a:rPr lang="en-US" sz="1600" dirty="0" smtClean="0">
                <a:latin typeface="+mn-lt"/>
              </a:rPr>
              <a:t> and </a:t>
            </a:r>
            <a:r>
              <a:rPr lang="en-US" sz="1600" dirty="0" smtClean="0">
                <a:solidFill>
                  <a:srgbClr val="0070C0"/>
                </a:solidFill>
                <a:latin typeface="+mn-lt"/>
              </a:rPr>
              <a:t>FGRORGH (Organization Hierarchy Report)</a:t>
            </a:r>
            <a:r>
              <a:rPr lang="en-US" sz="1600" dirty="0" smtClean="0">
                <a:latin typeface="+mn-lt"/>
              </a:rPr>
              <a:t>. To run FGRBDSC, from the Welcome page,  type FGRBDSC </a:t>
            </a:r>
            <a:r>
              <a:rPr lang="en-US" sz="1600" dirty="0">
                <a:latin typeface="+mn-lt"/>
              </a:rPr>
              <a:t>,</a:t>
            </a:r>
            <a:r>
              <a:rPr lang="en-US" sz="1600" dirty="0" smtClean="0">
                <a:latin typeface="+mn-lt"/>
              </a:rPr>
              <a:t> hit enter, then select the Go icon. In the Printer field, under Printer Control, it should read DATABASE. Enter the desired parameter values.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27" y="1676400"/>
            <a:ext cx="8610600" cy="468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4724400" y="3810000"/>
            <a:ext cx="304800" cy="405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0" idx="5"/>
          </p:cNvCxnSpPr>
          <p:nvPr/>
        </p:nvCxnSpPr>
        <p:spPr>
          <a:xfrm flipH="1" flipV="1">
            <a:off x="4984563" y="4156005"/>
            <a:ext cx="806637" cy="13303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91200" y="5486400"/>
            <a:ext cx="2209800" cy="261610"/>
          </a:xfrm>
          <a:prstGeom prst="rect">
            <a:avLst/>
          </a:prstGeom>
          <a:noFill/>
          <a:ln w="12700">
            <a:solidFill>
              <a:srgbClr val="FF0000"/>
            </a:solidFill>
          </a:ln>
        </p:spPr>
        <p:txBody>
          <a:bodyPr wrap="square" rtlCol="0">
            <a:spAutoFit/>
          </a:bodyPr>
          <a:lstStyle/>
          <a:p>
            <a:r>
              <a:rPr lang="en-US" sz="1100" dirty="0" smtClean="0">
                <a:solidFill>
                  <a:srgbClr val="FF0000"/>
                </a:solidFill>
              </a:rPr>
              <a:t>Enter the desired values</a:t>
            </a:r>
            <a:endParaRPr lang="en-US" sz="11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74638"/>
            <a:ext cx="8001000" cy="1143000"/>
          </a:xfrm>
        </p:spPr>
        <p:txBody>
          <a:bodyPr/>
          <a:lstStyle/>
          <a:p>
            <a:pPr eaLnBrk="1" hangingPunct="1"/>
            <a:r>
              <a:rPr lang="en-US" sz="1600" dirty="0" smtClean="0">
                <a:latin typeface="+mn-lt"/>
              </a:rPr>
              <a:t>Click in the Values column and change the Fiscal Year (2 digits if needed). Make sure Chart of Accounts is equal to V (a capital V). Put in your org code or a range of org codes you wish to view. Limit the reports to certain accounts if you’d like, and put in an As of Date in the format of 6/30/2016.</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27" y="1676400"/>
            <a:ext cx="8610600" cy="468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944562"/>
          </a:xfrm>
        </p:spPr>
        <p:txBody>
          <a:bodyPr/>
          <a:lstStyle/>
          <a:p>
            <a:pPr eaLnBrk="1" hangingPunct="1"/>
            <a:r>
              <a:rPr lang="en-US" sz="1600" dirty="0" smtClean="0">
                <a:latin typeface="+mn-lt"/>
              </a:rPr>
              <a:t>Use the Next section icons in the lower left to toggle down in order to use the submission and save features.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9200"/>
            <a:ext cx="8991600" cy="515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H="1">
            <a:off x="609600" y="6076766"/>
            <a:ext cx="762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7"/>
          <p:cNvSpPr txBox="1">
            <a:spLocks noChangeArrowheads="1"/>
          </p:cNvSpPr>
          <p:nvPr/>
        </p:nvSpPr>
        <p:spPr bwMode="auto">
          <a:xfrm>
            <a:off x="1371600" y="5911506"/>
            <a:ext cx="5562600" cy="276999"/>
          </a:xfrm>
          <a:prstGeom prst="rect">
            <a:avLst/>
          </a:prstGeom>
          <a:noFill/>
          <a:ln w="12700">
            <a:solidFill>
              <a:srgbClr val="FF0000"/>
            </a:solidFill>
            <a:miter lim="800000"/>
            <a:headEnd/>
            <a:tailEnd/>
          </a:ln>
        </p:spPr>
        <p:txBody>
          <a:bodyPr wrap="square">
            <a:spAutoFit/>
          </a:bodyPr>
          <a:lstStyle/>
          <a:p>
            <a:r>
              <a:rPr lang="en-US" sz="1200" dirty="0" smtClean="0">
                <a:solidFill>
                  <a:srgbClr val="FF0000"/>
                </a:solidFill>
              </a:rPr>
              <a:t>Use up and down toggle to move to the save and submit section.</a:t>
            </a:r>
            <a:endParaRPr lang="en-US" sz="12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50" name="Rectangle 354"/>
          <p:cNvSpPr>
            <a:spLocks noGrp="1" noChangeArrowheads="1"/>
          </p:cNvSpPr>
          <p:nvPr>
            <p:ph type="title"/>
          </p:nvPr>
        </p:nvSpPr>
        <p:spPr>
          <a:xfrm>
            <a:off x="0" y="220663"/>
            <a:ext cx="9144000" cy="712787"/>
          </a:xfrm>
        </p:spPr>
        <p:txBody>
          <a:bodyPr rtlCol="0">
            <a:normAutofit/>
          </a:bodyPr>
          <a:lstStyle/>
          <a:p>
            <a:pPr eaLnBrk="1" fontAlgn="auto" hangingPunct="1">
              <a:spcAft>
                <a:spcPts val="0"/>
              </a:spcAft>
              <a:defRPr/>
            </a:pPr>
            <a:r>
              <a:rPr lang="en-US" sz="2800" dirty="0" smtClean="0">
                <a:solidFill>
                  <a:srgbClr val="0070C0"/>
                </a:solidFill>
                <a:latin typeface="Calibri" pitchFamily="34" charset="0"/>
                <a:cs typeface="Calibri" pitchFamily="34" charset="0"/>
              </a:rPr>
              <a:t>Rule Classes</a:t>
            </a:r>
          </a:p>
        </p:txBody>
      </p:sp>
      <p:graphicFrame>
        <p:nvGraphicFramePr>
          <p:cNvPr id="132576" name="Group 480"/>
          <p:cNvGraphicFramePr>
            <a:graphicFrameLocks noGrp="1"/>
          </p:cNvGraphicFramePr>
          <p:nvPr>
            <p:extLst>
              <p:ext uri="{D42A27DB-BD31-4B8C-83A1-F6EECF244321}">
                <p14:modId xmlns:p14="http://schemas.microsoft.com/office/powerpoint/2010/main" val="4100934572"/>
              </p:ext>
            </p:extLst>
          </p:nvPr>
        </p:nvGraphicFramePr>
        <p:xfrm>
          <a:off x="320675" y="1052513"/>
          <a:ext cx="8497888" cy="5400680"/>
        </p:xfrm>
        <a:graphic>
          <a:graphicData uri="http://schemas.openxmlformats.org/drawingml/2006/table">
            <a:tbl>
              <a:tblPr/>
              <a:tblGrid>
                <a:gridCol w="574675">
                  <a:extLst>
                    <a:ext uri="{9D8B030D-6E8A-4147-A177-3AD203B41FA5}">
                      <a16:colId xmlns:a16="http://schemas.microsoft.com/office/drawing/2014/main" val="20000"/>
                    </a:ext>
                  </a:extLst>
                </a:gridCol>
                <a:gridCol w="2578100">
                  <a:extLst>
                    <a:ext uri="{9D8B030D-6E8A-4147-A177-3AD203B41FA5}">
                      <a16:colId xmlns:a16="http://schemas.microsoft.com/office/drawing/2014/main" val="20001"/>
                    </a:ext>
                  </a:extLst>
                </a:gridCol>
                <a:gridCol w="969963">
                  <a:extLst>
                    <a:ext uri="{9D8B030D-6E8A-4147-A177-3AD203B41FA5}">
                      <a16:colId xmlns:a16="http://schemas.microsoft.com/office/drawing/2014/main" val="20002"/>
                    </a:ext>
                  </a:extLst>
                </a:gridCol>
                <a:gridCol w="574675">
                  <a:extLst>
                    <a:ext uri="{9D8B030D-6E8A-4147-A177-3AD203B41FA5}">
                      <a16:colId xmlns:a16="http://schemas.microsoft.com/office/drawing/2014/main" val="20003"/>
                    </a:ext>
                  </a:extLst>
                </a:gridCol>
                <a:gridCol w="1866900">
                  <a:extLst>
                    <a:ext uri="{9D8B030D-6E8A-4147-A177-3AD203B41FA5}">
                      <a16:colId xmlns:a16="http://schemas.microsoft.com/office/drawing/2014/main" val="20004"/>
                    </a:ext>
                  </a:extLst>
                </a:gridCol>
                <a:gridCol w="1933575">
                  <a:extLst>
                    <a:ext uri="{9D8B030D-6E8A-4147-A177-3AD203B41FA5}">
                      <a16:colId xmlns:a16="http://schemas.microsoft.com/office/drawing/2014/main" val="20005"/>
                    </a:ext>
                  </a:extLst>
                </a:gridCol>
              </a:tblGrid>
              <a:tr h="325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CODE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Who enters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CODE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Who enters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7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BPE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Permanent Budget Adjustment Expense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BD01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Permanent Adopted Budget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Budget office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38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BPR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Permanent Budget Adjustment Revenue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BD02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Permanent Budget Adjustments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Budget office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BTE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Temporary Budget Expense Transfer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BD03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Temporary Adopted Budget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Budget office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38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BTR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Temporary Budget Revenue Transfer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BD04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Temporary Budget Adjustment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Budget office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CCC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Departmental Combined Card Deposit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MCH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Manual cash deposit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Cash operations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5"/>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CCH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Departmental Cash Only Deposit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MCK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Manual check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Cash operations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6"/>
                  </a:ext>
                </a:extLst>
              </a:tr>
              <a:tr h="325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CCK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Departmental Check Only Deposit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MCC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Manual combined credit card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Cash operations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7"/>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CDS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Departmental Deposit Discover Card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ACH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Outgoing ACH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Cash operations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8"/>
                  </a:ext>
                </a:extLst>
              </a:tr>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CMC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Departmental MC Visa Deposit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WIR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Outgoing Wire Transfer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Cash operations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9"/>
                  </a:ext>
                </a:extLst>
              </a:tr>
              <a:tr h="438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CMX</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Departmental Deposit Amex Card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JE16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General Journal Entry (Inter-Fund)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Interfaces &amp; Controller's office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10"/>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X01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JV for Revenue Transfer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X16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Journal entry for SIS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ea typeface="Times New Roman" pitchFamily="18" charset="0"/>
                          <a:cs typeface="Arial" charset="0"/>
                        </a:rPr>
                        <a:t>Student accounting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11"/>
                  </a:ext>
                </a:extLst>
              </a:tr>
              <a:tr h="477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XEX</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JV for Expense Transfer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2"/>
                  </a:ext>
                </a:extLst>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XIC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JV for Internal Charge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477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XLF</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JV for Local Non Mandatory Transfer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FFFFFF"/>
                            </a:outerShdw>
                          </a:effectLst>
                          <a:latin typeface="Arial" charset="0"/>
                          <a:ea typeface="Times New Roman" pitchFamily="18" charset="0"/>
                          <a:cs typeface="Arial" charset="0"/>
                        </a:rPr>
                        <a:t>Departments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4"/>
                  </a:ext>
                </a:extLst>
              </a:tr>
            </a:tbl>
          </a:graphicData>
        </a:graphic>
      </p:graphicFrame>
    </p:spTree>
    <p:custDataLst>
      <p:tags r:id="rId1"/>
    </p:custDataLst>
  </p:cSld>
  <p:clrMapOvr>
    <a:masterClrMapping/>
  </p:clrMapOvr>
  <p:transition spd="slow">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944562"/>
          </a:xfrm>
        </p:spPr>
        <p:txBody>
          <a:bodyPr/>
          <a:lstStyle/>
          <a:p>
            <a:pPr eaLnBrk="1" hangingPunct="1"/>
            <a:r>
              <a:rPr lang="en-US" sz="1600" dirty="0" smtClean="0">
                <a:latin typeface="+mn-lt"/>
              </a:rPr>
              <a:t>The field next to the Submit should be selected. Then click on the </a:t>
            </a:r>
            <a:r>
              <a:rPr lang="en-US" sz="1600" b="1" dirty="0" smtClean="0">
                <a:latin typeface="+mn-lt"/>
              </a:rPr>
              <a:t>Save</a:t>
            </a:r>
            <a:r>
              <a:rPr lang="en-US" sz="1600" dirty="0" smtClean="0">
                <a:latin typeface="+mn-lt"/>
              </a:rPr>
              <a:t> icon located in the bottom right corner. If this is a report you will run on a routine basis, </a:t>
            </a:r>
            <a:r>
              <a:rPr lang="en-US" sz="1600" dirty="0">
                <a:latin typeface="+mn-lt"/>
              </a:rPr>
              <a:t>y</a:t>
            </a:r>
            <a:r>
              <a:rPr lang="en-US" sz="1600" dirty="0" smtClean="0">
                <a:latin typeface="+mn-lt"/>
              </a:rPr>
              <a:t>ou can also save the parameters and name the report.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9200"/>
            <a:ext cx="8991600" cy="515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8686800" y="5763571"/>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p:nvPr/>
        </p:nvCxnSpPr>
        <p:spPr>
          <a:xfrm flipV="1">
            <a:off x="7620000" y="5919837"/>
            <a:ext cx="1066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498" name="TextBox 12"/>
          <p:cNvSpPr txBox="1">
            <a:spLocks noChangeArrowheads="1"/>
          </p:cNvSpPr>
          <p:nvPr/>
        </p:nvSpPr>
        <p:spPr bwMode="auto">
          <a:xfrm>
            <a:off x="6699398" y="6047601"/>
            <a:ext cx="914400" cy="276999"/>
          </a:xfrm>
          <a:prstGeom prst="rect">
            <a:avLst/>
          </a:prstGeom>
          <a:noFill/>
          <a:ln w="12700">
            <a:solidFill>
              <a:srgbClr val="FF0000"/>
            </a:solidFill>
            <a:miter lim="800000"/>
            <a:headEnd/>
            <a:tailEnd/>
          </a:ln>
        </p:spPr>
        <p:txBody>
          <a:bodyPr>
            <a:spAutoFit/>
          </a:bodyPr>
          <a:lstStyle/>
          <a:p>
            <a:r>
              <a:rPr lang="en-US" sz="1200" dirty="0">
                <a:solidFill>
                  <a:srgbClr val="FF0000"/>
                </a:solidFill>
              </a:rPr>
              <a:t>Save icon</a:t>
            </a:r>
          </a:p>
        </p:txBody>
      </p:sp>
      <p:sp>
        <p:nvSpPr>
          <p:cNvPr id="63494" name="TextBox 7"/>
          <p:cNvSpPr txBox="1">
            <a:spLocks noChangeArrowheads="1"/>
          </p:cNvSpPr>
          <p:nvPr/>
        </p:nvSpPr>
        <p:spPr bwMode="auto">
          <a:xfrm>
            <a:off x="3657600" y="6009937"/>
            <a:ext cx="1524000" cy="276999"/>
          </a:xfrm>
          <a:prstGeom prst="rect">
            <a:avLst/>
          </a:prstGeom>
          <a:noFill/>
          <a:ln w="12700">
            <a:solidFill>
              <a:srgbClr val="FF0000"/>
            </a:solidFill>
            <a:miter lim="800000"/>
            <a:headEnd/>
            <a:tailEnd/>
          </a:ln>
        </p:spPr>
        <p:txBody>
          <a:bodyPr wrap="square">
            <a:spAutoFit/>
          </a:bodyPr>
          <a:lstStyle/>
          <a:p>
            <a:r>
              <a:rPr lang="en-US" sz="1200" dirty="0" smtClean="0">
                <a:solidFill>
                  <a:srgbClr val="FF0000"/>
                </a:solidFill>
              </a:rPr>
              <a:t>Select Submit</a:t>
            </a:r>
            <a:endParaRPr lang="en-US" sz="1200" dirty="0">
              <a:solidFill>
                <a:srgbClr val="FF0000"/>
              </a:solidFill>
            </a:endParaRPr>
          </a:p>
        </p:txBody>
      </p:sp>
      <p:cxnSp>
        <p:nvCxnSpPr>
          <p:cNvPr id="10" name="Straight Arrow Connector 9"/>
          <p:cNvCxnSpPr/>
          <p:nvPr/>
        </p:nvCxnSpPr>
        <p:spPr>
          <a:xfrm flipV="1">
            <a:off x="4942798" y="5410200"/>
            <a:ext cx="696002" cy="59973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066800" y="5410200"/>
            <a:ext cx="762000" cy="96297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910936" y="5731790"/>
            <a:ext cx="155864" cy="5928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7"/>
          <p:cNvSpPr txBox="1">
            <a:spLocks noChangeArrowheads="1"/>
          </p:cNvSpPr>
          <p:nvPr/>
        </p:nvSpPr>
        <p:spPr bwMode="auto">
          <a:xfrm>
            <a:off x="820882" y="6373171"/>
            <a:ext cx="3446318" cy="461665"/>
          </a:xfrm>
          <a:prstGeom prst="rect">
            <a:avLst/>
          </a:prstGeom>
          <a:noFill/>
          <a:ln w="12700">
            <a:solidFill>
              <a:srgbClr val="FF0000"/>
            </a:solidFill>
            <a:miter lim="800000"/>
            <a:headEnd/>
            <a:tailEnd/>
          </a:ln>
        </p:spPr>
        <p:txBody>
          <a:bodyPr wrap="square">
            <a:spAutoFit/>
          </a:bodyPr>
          <a:lstStyle/>
          <a:p>
            <a:r>
              <a:rPr lang="en-US" sz="1200" dirty="0" smtClean="0">
                <a:solidFill>
                  <a:srgbClr val="FF0000"/>
                </a:solidFill>
              </a:rPr>
              <a:t>For routine reports, select save parameter, and name the report</a:t>
            </a:r>
            <a:endParaRPr lang="en-US" sz="1200" dirty="0">
              <a:solidFill>
                <a:srgbClr val="FF0000"/>
              </a:solidFill>
            </a:endParaRPr>
          </a:p>
        </p:txBody>
      </p:sp>
    </p:spTree>
    <p:custDataLst>
      <p:tags r:id="rId1"/>
    </p:custDataLst>
    <p:extLst>
      <p:ext uri="{BB962C8B-B14F-4D97-AF65-F5344CB8AC3E}">
        <p14:creationId xmlns:p14="http://schemas.microsoft.com/office/powerpoint/2010/main" val="105247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944562"/>
          </a:xfrm>
        </p:spPr>
        <p:txBody>
          <a:bodyPr/>
          <a:lstStyle/>
          <a:p>
            <a:pPr eaLnBrk="1" hangingPunct="1"/>
            <a:r>
              <a:rPr lang="en-US" sz="1600" dirty="0" smtClean="0">
                <a:latin typeface="+mn-lt"/>
              </a:rPr>
              <a:t>The values you entered will disappear. To the right you’ll see two icons appear: the request is being processed, and the file name. The file ending in </a:t>
            </a:r>
            <a:r>
              <a:rPr lang="en-US" sz="1600" b="1" dirty="0" smtClean="0">
                <a:latin typeface="+mn-lt"/>
              </a:rPr>
              <a:t>.</a:t>
            </a:r>
            <a:r>
              <a:rPr lang="en-US" sz="1600" b="1" dirty="0" err="1" smtClean="0">
                <a:latin typeface="+mn-lt"/>
              </a:rPr>
              <a:t>lis</a:t>
            </a:r>
            <a:r>
              <a:rPr lang="en-US" sz="1600" b="1" dirty="0" smtClean="0">
                <a:latin typeface="+mn-lt"/>
              </a:rPr>
              <a:t> </a:t>
            </a:r>
            <a:r>
              <a:rPr lang="en-US" sz="1600" dirty="0" smtClean="0">
                <a:latin typeface="+mn-lt"/>
              </a:rPr>
              <a:t>is your report file.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6400"/>
            <a:ext cx="8991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7010400" y="3041243"/>
            <a:ext cx="2133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8" name="TextBox 17"/>
          <p:cNvSpPr txBox="1">
            <a:spLocks noChangeArrowheads="1"/>
          </p:cNvSpPr>
          <p:nvPr/>
        </p:nvSpPr>
        <p:spPr bwMode="auto">
          <a:xfrm>
            <a:off x="6248400" y="4151684"/>
            <a:ext cx="2438400" cy="261610"/>
          </a:xfrm>
          <a:prstGeom prst="rect">
            <a:avLst/>
          </a:prstGeom>
          <a:noFill/>
          <a:ln w="12700">
            <a:solidFill>
              <a:srgbClr val="FF0000"/>
            </a:solidFill>
            <a:miter lim="800000"/>
            <a:headEnd/>
            <a:tailEnd/>
          </a:ln>
        </p:spPr>
        <p:txBody>
          <a:bodyPr wrap="square">
            <a:spAutoFit/>
          </a:bodyPr>
          <a:lstStyle/>
          <a:p>
            <a:r>
              <a:rPr lang="en-US" sz="1100" dirty="0">
                <a:solidFill>
                  <a:srgbClr val="FF0000"/>
                </a:solidFill>
              </a:rPr>
              <a:t>Report File </a:t>
            </a:r>
            <a:r>
              <a:rPr lang="en-US" sz="1100" dirty="0" smtClean="0">
                <a:solidFill>
                  <a:srgbClr val="FF0000"/>
                </a:solidFill>
              </a:rPr>
              <a:t>Name ending in .</a:t>
            </a:r>
            <a:r>
              <a:rPr lang="en-US" sz="1100" dirty="0" err="1" smtClean="0">
                <a:solidFill>
                  <a:srgbClr val="FF0000"/>
                </a:solidFill>
              </a:rPr>
              <a:t>lis</a:t>
            </a:r>
            <a:endParaRPr lang="en-US" sz="1100" dirty="0">
              <a:solidFill>
                <a:srgbClr val="FF0000"/>
              </a:solidFill>
            </a:endParaRPr>
          </a:p>
        </p:txBody>
      </p:sp>
      <p:cxnSp>
        <p:nvCxnSpPr>
          <p:cNvPr id="20" name="Straight Arrow Connector 19"/>
          <p:cNvCxnSpPr/>
          <p:nvPr/>
        </p:nvCxnSpPr>
        <p:spPr>
          <a:xfrm flipV="1">
            <a:off x="7162800" y="3505202"/>
            <a:ext cx="304800" cy="6464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1800" dirty="0" smtClean="0">
                <a:latin typeface="+mn-lt"/>
              </a:rPr>
              <a:t>Click on the Related icon to reveal the menu, and you will see the review output option. Select this option. Double click on the file name ending in </a:t>
            </a:r>
            <a:r>
              <a:rPr lang="en-US" sz="1800" dirty="0" smtClean="0">
                <a:solidFill>
                  <a:srgbClr val="0070C0"/>
                </a:solidFill>
                <a:latin typeface="+mn-lt"/>
              </a:rPr>
              <a:t>.</a:t>
            </a:r>
            <a:r>
              <a:rPr lang="en-US" sz="1800" dirty="0" err="1" smtClean="0">
                <a:solidFill>
                  <a:srgbClr val="0070C0"/>
                </a:solidFill>
                <a:latin typeface="+mn-lt"/>
              </a:rPr>
              <a:t>lis</a:t>
            </a:r>
            <a:r>
              <a:rPr lang="en-US" sz="1800" dirty="0" smtClean="0">
                <a:latin typeface="+mn-lt"/>
              </a:rPr>
              <a: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97831"/>
            <a:ext cx="8458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4" name="TextBox 10"/>
          <p:cNvSpPr txBox="1">
            <a:spLocks noChangeArrowheads="1"/>
          </p:cNvSpPr>
          <p:nvPr/>
        </p:nvSpPr>
        <p:spPr bwMode="auto">
          <a:xfrm>
            <a:off x="4724400" y="3827887"/>
            <a:ext cx="2514600" cy="430887"/>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Select the Related icon, then review output</a:t>
            </a:r>
            <a:endParaRPr lang="en-US" sz="1100" dirty="0">
              <a:solidFill>
                <a:srgbClr val="FF0000"/>
              </a:solidFill>
            </a:endParaRPr>
          </a:p>
        </p:txBody>
      </p:sp>
      <p:cxnSp>
        <p:nvCxnSpPr>
          <p:cNvPr id="13" name="Straight Arrow Connector 12"/>
          <p:cNvCxnSpPr/>
          <p:nvPr/>
        </p:nvCxnSpPr>
        <p:spPr>
          <a:xfrm flipV="1">
            <a:off x="5638800" y="2057400"/>
            <a:ext cx="1866900" cy="177048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096000" y="2764631"/>
            <a:ext cx="1409700" cy="106325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0" y="304800"/>
            <a:ext cx="8001000" cy="1143000"/>
          </a:xfrm>
        </p:spPr>
        <p:txBody>
          <a:bodyPr/>
          <a:lstStyle/>
          <a:p>
            <a:pPr eaLnBrk="1" hangingPunct="1"/>
            <a:r>
              <a:rPr lang="en-US" sz="1800" dirty="0" smtClean="0">
                <a:latin typeface="+mn-lt"/>
              </a:rPr>
              <a:t>In the File Name, open the drop down menu, your report (.</a:t>
            </a:r>
            <a:r>
              <a:rPr lang="en-US" sz="1800" dirty="0" err="1" smtClean="0">
                <a:latin typeface="+mn-lt"/>
              </a:rPr>
              <a:t>lis</a:t>
            </a:r>
            <a:r>
              <a:rPr lang="en-US" sz="1800" dirty="0" smtClean="0">
                <a:latin typeface="+mn-lt"/>
              </a:rPr>
              <a:t>) will be listed. Select the report, and hit OK.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8686800" cy="436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0"/>
          <p:cNvSpPr txBox="1">
            <a:spLocks noChangeArrowheads="1"/>
          </p:cNvSpPr>
          <p:nvPr/>
        </p:nvSpPr>
        <p:spPr bwMode="auto">
          <a:xfrm>
            <a:off x="416442" y="4876800"/>
            <a:ext cx="2514600" cy="430887"/>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Use the drop down menu in File Name to locate your report</a:t>
            </a:r>
            <a:endParaRPr lang="en-US" sz="1100" dirty="0">
              <a:solidFill>
                <a:srgbClr val="FF0000"/>
              </a:solidFill>
            </a:endParaRPr>
          </a:p>
        </p:txBody>
      </p:sp>
      <p:sp>
        <p:nvSpPr>
          <p:cNvPr id="9" name="TextBox 10"/>
          <p:cNvSpPr txBox="1">
            <a:spLocks noChangeArrowheads="1"/>
          </p:cNvSpPr>
          <p:nvPr/>
        </p:nvSpPr>
        <p:spPr bwMode="auto">
          <a:xfrm>
            <a:off x="6533707" y="5243355"/>
            <a:ext cx="2514600" cy="430887"/>
          </a:xfrm>
          <a:prstGeom prst="rect">
            <a:avLst/>
          </a:prstGeom>
          <a:noFill/>
          <a:ln w="12700">
            <a:solidFill>
              <a:srgbClr val="FF0000"/>
            </a:solidFill>
            <a:miter lim="800000"/>
            <a:headEnd/>
            <a:tailEnd/>
          </a:ln>
        </p:spPr>
        <p:txBody>
          <a:bodyPr>
            <a:spAutoFit/>
          </a:bodyPr>
          <a:lstStyle/>
          <a:p>
            <a:r>
              <a:rPr lang="en-US" sz="1100" dirty="0" smtClean="0">
                <a:solidFill>
                  <a:srgbClr val="FF0000"/>
                </a:solidFill>
              </a:rPr>
              <a:t>Select the desired report (.</a:t>
            </a:r>
            <a:r>
              <a:rPr lang="en-US" sz="1100" dirty="0" err="1" smtClean="0">
                <a:solidFill>
                  <a:srgbClr val="FF0000"/>
                </a:solidFill>
              </a:rPr>
              <a:t>lis</a:t>
            </a:r>
            <a:r>
              <a:rPr lang="en-US" sz="1100" dirty="0" smtClean="0">
                <a:solidFill>
                  <a:srgbClr val="FF0000"/>
                </a:solidFill>
              </a:rPr>
              <a:t>), and hit OK</a:t>
            </a:r>
            <a:endParaRPr lang="en-US" sz="1100" dirty="0">
              <a:solidFill>
                <a:srgbClr val="FF0000"/>
              </a:solidFill>
            </a:endParaRPr>
          </a:p>
        </p:txBody>
      </p:sp>
      <p:cxnSp>
        <p:nvCxnSpPr>
          <p:cNvPr id="10" name="Straight Arrow Connector 9"/>
          <p:cNvCxnSpPr/>
          <p:nvPr/>
        </p:nvCxnSpPr>
        <p:spPr>
          <a:xfrm flipV="1">
            <a:off x="1219200" y="2819400"/>
            <a:ext cx="933450" cy="20461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85900" y="3106313"/>
            <a:ext cx="1638300" cy="17704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3842465"/>
            <a:ext cx="3581400" cy="140089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400800" y="5680860"/>
            <a:ext cx="1384891" cy="3389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0" y="304800"/>
            <a:ext cx="8001000" cy="1143000"/>
          </a:xfrm>
        </p:spPr>
        <p:txBody>
          <a:bodyPr/>
          <a:lstStyle/>
          <a:p>
            <a:pPr eaLnBrk="1" hangingPunct="1"/>
            <a:r>
              <a:rPr lang="en-US" sz="1800" dirty="0" smtClean="0">
                <a:latin typeface="+mn-lt"/>
              </a:rPr>
              <a:t>Your report will display. To download the file and save to Excel, </a:t>
            </a:r>
            <a:r>
              <a:rPr lang="en-US" sz="1800" dirty="0"/>
              <a:t>To do this, select “Tools” and </a:t>
            </a:r>
            <a:r>
              <a:rPr lang="en-US" sz="1800" b="1" dirty="0"/>
              <a:t>Export</a:t>
            </a:r>
            <a:r>
              <a:rPr lang="en-US" sz="1800" dirty="0"/>
              <a:t> on the </a:t>
            </a:r>
            <a:r>
              <a:rPr lang="en-US" sz="1800" dirty="0" smtClean="0"/>
              <a:t>right </a:t>
            </a:r>
            <a:r>
              <a:rPr lang="en-US" sz="1800" dirty="0"/>
              <a:t>side of screen. You will see a message appear on the bottom; select “open” or “save”. On other </a:t>
            </a:r>
            <a:r>
              <a:rPr lang="en-US" sz="1800" dirty="0" smtClean="0"/>
              <a:t>pages </a:t>
            </a:r>
            <a:r>
              <a:rPr lang="en-US" sz="1800" dirty="0"/>
              <a:t>if this option is grayed out, you’ll know the </a:t>
            </a:r>
            <a:r>
              <a:rPr lang="en-US" sz="1800" dirty="0" smtClean="0"/>
              <a:t>page </a:t>
            </a:r>
            <a:r>
              <a:rPr lang="en-US" sz="1800" dirty="0"/>
              <a:t>cannot be downloaded. </a:t>
            </a:r>
            <a:endParaRPr lang="en-US" sz="1800" dirty="0" smtClean="0">
              <a:latin typeface="+mn-lt"/>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0" y="1524000"/>
            <a:ext cx="9029590" cy="482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35067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eaLnBrk="1" hangingPunct="1"/>
            <a:r>
              <a:rPr lang="en-US" sz="2800" dirty="0" smtClean="0">
                <a:solidFill>
                  <a:srgbClr val="0070C0"/>
                </a:solidFill>
                <a:latin typeface="Calibri" pitchFamily="34" charset="0"/>
                <a:cs typeface="Calibri" pitchFamily="34" charset="0"/>
              </a:rPr>
              <a:t>Banner Index Codes</a:t>
            </a:r>
          </a:p>
        </p:txBody>
      </p:sp>
      <p:sp>
        <p:nvSpPr>
          <p:cNvPr id="12291" name="Rectangle 3"/>
          <p:cNvSpPr>
            <a:spLocks noGrp="1" noChangeArrowheads="1"/>
          </p:cNvSpPr>
          <p:nvPr>
            <p:ph idx="1"/>
          </p:nvPr>
        </p:nvSpPr>
        <p:spPr>
          <a:xfrm>
            <a:off x="457200" y="1143000"/>
            <a:ext cx="8229600" cy="3352800"/>
          </a:xfrm>
        </p:spPr>
        <p:txBody>
          <a:bodyPr rtlCol="0">
            <a:normAutofit/>
          </a:bodyPr>
          <a:lstStyle/>
          <a:p>
            <a:pPr eaLnBrk="1" fontAlgn="auto" hangingPunct="1">
              <a:spcAft>
                <a:spcPts val="0"/>
              </a:spcAft>
              <a:buClr>
                <a:srgbClr val="0070C0"/>
              </a:buClr>
              <a:buFont typeface="Wingdings" pitchFamily="2" charset="2"/>
              <a:buChar char="§"/>
              <a:defRPr/>
            </a:pPr>
            <a:r>
              <a:rPr lang="en-US" sz="2000" dirty="0" smtClean="0"/>
              <a:t>Many Banner pages use the Banner Index field to retrieve and post information. Index codes were developed to save time and ensure that data is accurately entered into Banner. An Index code defaults to a unique combination of Fund, Org (organization), and Program codes that represent part of the FOAPAL in Banner. Think of it as a routing number. </a:t>
            </a:r>
          </a:p>
          <a:p>
            <a:pPr eaLnBrk="1" fontAlgn="auto" hangingPunct="1">
              <a:spcAft>
                <a:spcPts val="0"/>
              </a:spcAft>
              <a:buClr>
                <a:srgbClr val="0070C0"/>
              </a:buClr>
              <a:buFont typeface="Wingdings" pitchFamily="2" charset="2"/>
              <a:buChar char="§"/>
              <a:defRPr/>
            </a:pPr>
            <a:endParaRPr lang="en-US" sz="2000" dirty="0" smtClean="0"/>
          </a:p>
          <a:p>
            <a:pPr eaLnBrk="1" fontAlgn="auto" hangingPunct="1">
              <a:spcAft>
                <a:spcPts val="0"/>
              </a:spcAft>
              <a:buClr>
                <a:srgbClr val="0070C0"/>
              </a:buClr>
              <a:buFont typeface="Wingdings" pitchFamily="2" charset="2"/>
              <a:buChar char="§"/>
              <a:defRPr/>
            </a:pPr>
            <a:r>
              <a:rPr lang="en-US" sz="2000" dirty="0" smtClean="0"/>
              <a:t>The Banner FOAPAL is covered in greater depth in the FOAPAL training module.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8458200" cy="838200"/>
          </a:xfrm>
        </p:spPr>
        <p:txBody>
          <a:bodyPr/>
          <a:lstStyle/>
          <a:p>
            <a:pPr eaLnBrk="1" hangingPunct="1"/>
            <a:r>
              <a:rPr lang="en-US" sz="2800" dirty="0" smtClean="0">
                <a:solidFill>
                  <a:srgbClr val="0070C0"/>
                </a:solidFill>
                <a:latin typeface="Calibri" pitchFamily="34" charset="0"/>
                <a:cs typeface="Calibri" pitchFamily="34" charset="0"/>
              </a:rPr>
              <a:t>Navigating Banner Pages</a:t>
            </a:r>
            <a:r>
              <a:rPr lang="en-US" sz="2000" dirty="0" smtClean="0">
                <a:solidFill>
                  <a:srgbClr val="0070C0"/>
                </a:solidFill>
                <a:latin typeface="Trebuchet MS" pitchFamily="34" charset="0"/>
              </a:rPr>
              <a:t/>
            </a:r>
            <a:br>
              <a:rPr lang="en-US" sz="2000" dirty="0" smtClean="0">
                <a:solidFill>
                  <a:srgbClr val="0070C0"/>
                </a:solidFill>
                <a:latin typeface="Trebuchet MS" pitchFamily="34" charset="0"/>
              </a:rPr>
            </a:br>
            <a:r>
              <a:rPr lang="en-US" sz="1600" dirty="0" smtClean="0">
                <a:latin typeface="+mn-lt"/>
              </a:rPr>
              <a:t>This is the Banner General Menu page. You can type the page name directly into the search box. After entering the page name, press the enter key on your keyboard. As you type in the page name, options for pages will appear below the search box. You can select one of those as well.</a:t>
            </a:r>
            <a:r>
              <a:rPr lang="en-US" sz="1400" dirty="0" smtClean="0">
                <a:latin typeface="Trebuchet MS" pitchFamily="34" charset="0"/>
              </a:rPr>
              <a:t/>
            </a:r>
            <a:br>
              <a:rPr lang="en-US" sz="1400" dirty="0" smtClean="0">
                <a:latin typeface="Trebuchet MS" pitchFamily="34" charset="0"/>
              </a:rPr>
            </a:br>
            <a:endParaRPr lang="en-US" sz="1400" dirty="0" smtClean="0">
              <a:solidFill>
                <a:srgbClr val="0070C0"/>
              </a:solidFill>
              <a:latin typeface="Trebuchet MS" pitchFamily="34" charset="0"/>
            </a:endParaRPr>
          </a:p>
        </p:txBody>
      </p:sp>
      <p:sp>
        <p:nvSpPr>
          <p:cNvPr id="10245" name="TextBox 6"/>
          <p:cNvSpPr txBox="1">
            <a:spLocks noChangeArrowheads="1"/>
          </p:cNvSpPr>
          <p:nvPr/>
        </p:nvSpPr>
        <p:spPr bwMode="auto">
          <a:xfrm>
            <a:off x="3352800" y="2514600"/>
            <a:ext cx="1905000" cy="307777"/>
          </a:xfrm>
          <a:prstGeom prst="rect">
            <a:avLst/>
          </a:prstGeom>
          <a:noFill/>
          <a:ln w="9525">
            <a:solidFill>
              <a:srgbClr val="FF0000"/>
            </a:solidFill>
            <a:miter lim="800000"/>
            <a:headEnd/>
            <a:tailEnd/>
          </a:ln>
        </p:spPr>
        <p:txBody>
          <a:bodyPr wrap="square">
            <a:spAutoFit/>
          </a:bodyPr>
          <a:lstStyle/>
          <a:p>
            <a:r>
              <a:rPr lang="en-US" sz="1400" dirty="0">
                <a:solidFill>
                  <a:srgbClr val="FF0000"/>
                </a:solidFill>
              </a:rPr>
              <a:t>Press the Enter Key.</a:t>
            </a:r>
          </a:p>
        </p:txBody>
      </p:sp>
      <p:sp>
        <p:nvSpPr>
          <p:cNvPr id="6" name="Oval 5"/>
          <p:cNvSpPr/>
          <p:nvPr/>
        </p:nvSpPr>
        <p:spPr>
          <a:xfrm>
            <a:off x="914400" y="1676400"/>
            <a:ext cx="1676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599"/>
            <a:ext cx="8458200"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295913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ICULATE_PRESENTER_VERSION" val="6"/>
  <p:tag name="PUBLISH_TITLE" val="Forms"/>
  <p:tag name="ARTICULATE_PUBLISH_PATH" val="C:\My Documents\Fiscal Mandatory Training"/>
  <p:tag name="ARTICULATE_LOGO" val="vcualone.gif"/>
  <p:tag name="ARTICULATE_PRESENTER" val="University Controller's Office"/>
  <p:tag name="ARTICULATE_PRESENTER_GUID" val="EBDF1913-508F-412B-A5E2-AAC4344C4C98"/>
  <p:tag name="ARTICULATE_LMS" val="0"/>
  <p:tag name="ARTICULATE_TEMPLATE" val="Corporate Communications"/>
  <p:tag name="ARTICULATE_TEMPLATE_GUID" val="1a000000-6000-0000-b000-000000000001"/>
  <p:tag name="LMS_PUBLISH" val="No"/>
  <p:tag name="PRESENTER_PREVIEW_MODE" val="0"/>
  <p:tag name="PRESENTER_PREVIEW_START" val="1"/>
  <p:tag name="PLAYERLOGOHEIGHT" val="63"/>
  <p:tag name="PLAYERLOGOWIDTH" val="165"/>
  <p:tag name="LAUNCHINNEWWINDOW" val="0"/>
  <p:tag name="LASTPUBLISHED" val="C:\My Documents\Fiscal Mandatory Training\Forms\player.html"/>
  <p:tag name="ARTICULATE_SLIDE_COUNT" val="7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2367ed0c-c33d-4af8-87fc-b6b5530c2569"/>
  <p:tag name="ARTICULATE_TITLE_TAG" val="Navigating Banner Forms"/>
  <p:tag name="ARTICULATE_SLIDE_PAUSE" val="1"/>
  <p:tag name="ARTICULATE_NAV_LEVEL" val="1"/>
  <p:tag name="ARTICULATE_PLAYLIST_ID" val="-1"/>
  <p:tag name="ARTICULATE_LOCK_SLIDE" val="0"/>
  <p:tag name="ARTICULATE_SLIDE_NAV" val="9"/>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Navigating Banner Forms"/>
  <p:tag name="ARTICULATE_SLIDE_GUID" val="2367ed0c-c33d-4af8-87fc-b6b5530c0308"/>
  <p:tag name="ARTICULATE_SLIDE_PAUSE" val="1"/>
  <p:tag name="ARTICULATE_NAV_LEVEL" val="1"/>
  <p:tag name="ARTICULATE_PLAYLIST_ID" val="-1"/>
  <p:tag name="ARTICULATE_LOCK_SLIDE" val="0"/>
  <p:tag name="ARTICULATE_SLIDE_NAV" val="1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e0af317-c302-4950-b095-9c75bce49a63"/>
  <p:tag name="ARTICULATE_TITLE_TAG" val="FGIBSUM"/>
  <p:tag name="ARTICULATE_SLIDE_PAUSE" val="1"/>
  <p:tag name="ARTICULATE_NAV_LEVEL" val="1"/>
  <p:tag name="ARTICULATE_PLAYLIST_ID" val="-1"/>
  <p:tag name="ARTICULATE_LOCK_SLIDE" val="0"/>
  <p:tag name="ARTICULATE_SLIDE_NAV" val="13"/>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7e0af317-c302-4950-b095-9c75bce49a63"/>
  <p:tag name="ARTICULATE_TITLE_TAG" val="FGIBSUM"/>
  <p:tag name="ARTICULATE_SLIDE_PAUSE" val="1"/>
  <p:tag name="ARTICULATE_NAV_LEVEL" val="1"/>
  <p:tag name="ARTICULATE_PLAYLIST_ID" val="-1"/>
  <p:tag name="ARTICULATE_LOCK_SLIDE" val="0"/>
  <p:tag name="ARTICULATE_SLIDE_NAV" val="1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7e0af317-c302-4950-b095-9c75bce49a63"/>
  <p:tag name="ARTICULATE_TITLE_TAG" val="FGIBSUM"/>
  <p:tag name="ARTICULATE_SLIDE_PAUSE" val="1"/>
  <p:tag name="ARTICULATE_NAV_LEVEL" val="1"/>
  <p:tag name="ARTICULATE_PLAYLIST_ID" val="-1"/>
  <p:tag name="ARTICULATE_LOCK_SLIDE" val="0"/>
  <p:tag name="ARTICULATE_SLIDE_NAV" val="1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6fa0a23e-1929-4b91-9df3-54b7458f8b48"/>
  <p:tag name="ARTICULATE_TITLE_TAG" val="FGIBSUM"/>
  <p:tag name="ARTICULATE_SLIDE_PAUSE" val="1"/>
  <p:tag name="ARTICULATE_NAV_LEVEL" val="1"/>
  <p:tag name="ARTICULATE_PLAYLIST_ID" val="-1"/>
  <p:tag name="ARTICULATE_LOCK_SLIDE" val="0"/>
  <p:tag name="ARTICULATE_SLIDE_NAV" val="14"/>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a2f15f63-bd51-4bae-af7f-c3051dfb9d56"/>
  <p:tag name="ARTICULATE_TITLE_TAG" val="FGIBAVL"/>
  <p:tag name="ARTICULATE_SLIDE_PAUSE" val="1"/>
  <p:tag name="ARTICULATE_NAV_LEVEL" val="1"/>
  <p:tag name="ARTICULATE_PLAYLIST_ID" val="-1"/>
  <p:tag name="ARTICULATE_LOCK_SLIDE" val="0"/>
  <p:tag name="ARTICULATE_SLIDE_NAV" val="15"/>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a1146197-418c-45d4-8a3a-eee8799e39a3"/>
  <p:tag name="ARTICULATE_TITLE_TAG" val="FGIBAVL"/>
  <p:tag name="ARTICULATE_SLIDE_PAUSE" val="1"/>
  <p:tag name="ARTICULATE_NAV_LEVEL" val="1"/>
  <p:tag name="ARTICULATE_PLAYLIST_ID" val="-1"/>
  <p:tag name="ARTICULATE_LOCK_SLIDE" val="0"/>
  <p:tag name="ARTICULATE_SLIDE_NAV" val="1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FGIBAVL"/>
  <p:tag name="ARTICULATE_SLIDE_GUID" val="a1146197-418c-45d4-8a3a-eee8799e0271"/>
  <p:tag name="ARTICULATE_SLIDE_PAUSE" val="1"/>
  <p:tag name="ARTICULATE_NAV_LEVEL" val="1"/>
  <p:tag name="ARTICULATE_PLAYLIST_ID" val="-1"/>
  <p:tag name="ARTICULATE_LOCK_SLIDE" val="0"/>
  <p:tag name="ARTICULATE_SLIDE_NAV" val="1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79a2a9b5-9e6f-4e55-a6d4-894da7143509"/>
  <p:tag name="ARTICULATE_TITLE_TAG" val="FGIBDSR"/>
  <p:tag name="ARTICULATE_SLIDE_PAUSE" val="1"/>
  <p:tag name="ARTICULATE_NAV_LEVEL" val="1"/>
  <p:tag name="ARTICULATE_PLAYLIST_ID" val="-1"/>
  <p:tag name="ARTICULATE_LOCK_SLIDE" val="0"/>
  <p:tag name="ARTICULATE_SLIDE_NAV" val="18"/>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f163d2f9-bfa6-4749-ab43-890a79cdaaac"/>
  <p:tag name="ARTICULATE_TITLE_TAG" val="FGIBDSR"/>
  <p:tag name="ARTICULATE_SLIDE_PAUSE" val="1"/>
  <p:tag name="ARTICULATE_NAV_LEVEL" val="1"/>
  <p:tag name="ARTICULATE_PLAYLIST_ID" val="-1"/>
  <p:tag name="ARTICULATE_LOCK_SLIDE" val="0"/>
  <p:tag name="ARTICULATE_SLIDE_NAV" val="19"/>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f163d2f9-bfa6-4749-ab43-890a79cdaaac"/>
  <p:tag name="ARTICULATE_TITLE_TAG" val="FGIBDSR"/>
  <p:tag name="ARTICULATE_SLIDE_PAUSE" val="1"/>
  <p:tag name="ARTICULATE_NAV_LEVEL" val="1"/>
  <p:tag name="ARTICULATE_PLAYLIST_ID" val="-1"/>
  <p:tag name="ARTICULATE_LOCK_SLIDE" val="0"/>
  <p:tag name="ARTICULATE_SLIDE_NAV" val="19"/>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f163d2f9-bfa6-4749-ab43-890a79cdaaac"/>
  <p:tag name="ARTICULATE_TITLE_TAG" val="FGIBDSR"/>
  <p:tag name="ARTICULATE_SLIDE_PAUSE" val="1"/>
  <p:tag name="ARTICULATE_NAV_LEVEL" val="1"/>
  <p:tag name="ARTICULATE_PLAYLIST_ID" val="-1"/>
  <p:tag name="ARTICULATE_LOCK_SLIDE" val="0"/>
  <p:tag name="ARTICULATE_SLIDE_NAV" val="19"/>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fc6032a9-cda9-472b-aade-b824ca82dbd6"/>
  <p:tag name="ARTICULATE_TITLE_TAG" val="FGIBDSR"/>
  <p:tag name="ARTICULATE_SLIDE_PAUSE" val="1"/>
  <p:tag name="ARTICULATE_NAV_LEVEL" val="1"/>
  <p:tag name="ARTICULATE_PLAYLIST_ID" val="-1"/>
  <p:tag name="ARTICULATE_LOCK_SLIDE" val="0"/>
  <p:tag name="ARTICULATE_SLIDE_NAV" val="2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2361f9d5-517e-436a-aad7-aa394060698f"/>
  <p:tag name="ARTICULATE_TITLE_TAG" val="FGIBDST"/>
  <p:tag name="ARTICULATE_SLIDE_PAUSE" val="1"/>
  <p:tag name="ARTICULATE_NAV_LEVEL" val="1"/>
  <p:tag name="ARTICULATE_PLAYLIST_ID" val="-1"/>
  <p:tag name="ARTICULATE_LOCK_SLIDE" val="0"/>
  <p:tag name="ARTICULATE_SLIDE_NAV" val="21"/>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ea4a72b4-4cd9-4302-bf7c-301cef6b942e"/>
  <p:tag name="ARTICULATE_TITLE_TAG" val="FGIBDST"/>
  <p:tag name="ARTICULATE_SLIDE_PAUSE" val="1"/>
  <p:tag name="ARTICULATE_NAV_LEVEL" val="1"/>
  <p:tag name="ARTICULATE_PLAYLIST_ID" val="-1"/>
  <p:tag name="ARTICULATE_LOCK_SLIDE" val="0"/>
  <p:tag name="ARTICULATE_SLIDE_NAV" val="2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dc2e0536-7eb4-4fe8-8dd0-5ed3cd454a5a"/>
  <p:tag name="ARTICULATE_TITLE_TAG" val="FGIBDST"/>
  <p:tag name="ARTICULATE_SLIDE_PAUSE" val="1"/>
  <p:tag name="ARTICULATE_NAV_LEVEL" val="1"/>
  <p:tag name="ARTICULATE_PLAYLIST_ID" val="-1"/>
  <p:tag name="ARTICULATE_LOCK_SLIDE" val="0"/>
  <p:tag name="ARTICULATE_SLIDE_NAV" val="23"/>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TITLE_TAG" val="FGIBDST"/>
  <p:tag name="ARTICULATE_SLIDE_GUID" val="dc2e0536-7eb4-4fe8-8dd0-5ed3cd450329"/>
  <p:tag name="ARTICULATE_SLIDE_PAUSE" val="1"/>
  <p:tag name="ARTICULATE_NAV_LEVEL" val="1"/>
  <p:tag name="ARTICULATE_PLAYLIST_ID" val="-1"/>
  <p:tag name="ARTICULATE_LOCK_SLIDE" val="0"/>
  <p:tag name="ARTICULATE_SLIDE_NAV" val="24"/>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d9e92ef8-fcf6-4519-878e-31b6c06f21fa"/>
  <p:tag name="ARTICULATE_TITLE_TAG" val="FGITRND "/>
  <p:tag name="ARTICULATE_SLIDE_PAUSE" val="1"/>
  <p:tag name="ARTICULATE_NAV_LEVEL" val="1"/>
  <p:tag name="ARTICULATE_PLAYLIST_ID" val="-1"/>
  <p:tag name="ARTICULATE_LOCK_SLIDE" val="0"/>
  <p:tag name="ARTICULATE_SLIDE_NAV" val="25"/>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60224713-a605-4bd9-b0e0-92a319746d76"/>
  <p:tag name="ARTICULATE_TITLE_TAG" val="FGITRND"/>
  <p:tag name="ARTICULATE_SLIDE_PAUSE" val="1"/>
  <p:tag name="ARTICULATE_NAV_LEVEL" val="1"/>
  <p:tag name="ARTICULATE_PLAYLIST_ID" val="-1"/>
  <p:tag name="ARTICULATE_LOCK_SLIDE" val="0"/>
  <p:tag name="ARTICULATE_SLIDE_NAV" val="2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17171a0d-d525-44b9-90ed-785581890dd0"/>
  <p:tag name="ARTICULATE_SLIDE_PAUSE" val="1"/>
  <p:tag name="ARTICULATE_NAV_LEVEL" val="1"/>
  <p:tag name="ARTICULATE_PLAYLIST_ID" val="-1"/>
  <p:tag name="ARTICULATE_LOCK_SLIDE" val="0"/>
  <p:tag name="ARTICULATE_SLIDE_NAV"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60224713-a605-4bd9-b0e0-92a319746d76"/>
  <p:tag name="ARTICULATE_TITLE_TAG" val="FGITRND"/>
  <p:tag name="ARTICULATE_SLIDE_PAUSE" val="1"/>
  <p:tag name="ARTICULATE_NAV_LEVEL" val="1"/>
  <p:tag name="ARTICULATE_PLAYLIST_ID" val="-1"/>
  <p:tag name="ARTICULATE_LOCK_SLIDE" val="0"/>
  <p:tag name="ARTICULATE_SLIDE_NAV" val="26"/>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60224713-a605-4bd9-b0e0-92a319746d76"/>
  <p:tag name="ARTICULATE_TITLE_TAG" val="FGITRND"/>
  <p:tag name="ARTICULATE_SLIDE_PAUSE" val="1"/>
  <p:tag name="ARTICULATE_NAV_LEVEL" val="1"/>
  <p:tag name="ARTICULATE_PLAYLIST_ID" val="-1"/>
  <p:tag name="ARTICULATE_LOCK_SLIDE" val="0"/>
  <p:tag name="ARTICULATE_SLIDE_NAV" val="2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60224713-a605-4bd9-b0e0-92a319746d76"/>
  <p:tag name="ARTICULATE_TITLE_TAG" val="FGITRND"/>
  <p:tag name="ARTICULATE_SLIDE_PAUSE" val="1"/>
  <p:tag name="ARTICULATE_NAV_LEVEL" val="1"/>
  <p:tag name="ARTICULATE_PLAYLIST_ID" val="-1"/>
  <p:tag name="ARTICULATE_LOCK_SLIDE" val="0"/>
  <p:tag name="ARTICULATE_SLIDE_NAV" val="26"/>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a1f75705-2204-46cc-84cd-d561a9bb6599"/>
  <p:tag name="ARTICULATE_TITLE_TAG" val="FGIDOCR"/>
  <p:tag name="ARTICULATE_SLIDE_PAUSE" val="1"/>
  <p:tag name="ARTICULATE_NAV_LEVEL" val="1"/>
  <p:tag name="ARTICULATE_PLAYLIST_ID" val="-1"/>
  <p:tag name="ARTICULATE_LOCK_SLIDE" val="0"/>
  <p:tag name="ARTICULATE_SLIDE_NAV" val="28"/>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TITLE_TAG" val="FGITRND"/>
  <p:tag name="ARTICULATE_SLIDE_GUID" val="a1f75705-2204-46cc-84cd-d561a9bb0326"/>
  <p:tag name="ARTICULATE_SLIDE_PAUSE" val="1"/>
  <p:tag name="ARTICULATE_NAV_LEVEL" val="1"/>
  <p:tag name="ARTICULATE_PLAYLIST_ID" val="-1"/>
  <p:tag name="ARTICULATE_LOCK_SLIDE" val="0"/>
  <p:tag name="ARTICULATE_SLIDE_NAV" val="29"/>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TITLE_TAG" val="FGITRND "/>
  <p:tag name="ARTICULATE_SLIDE_GUID" val="a1f75705-2204-46cc-84cd-d561a9bb0327"/>
  <p:tag name="ARTICULATE_SLIDE_PAUSE" val="1"/>
  <p:tag name="ARTICULATE_NAV_LEVEL" val="1"/>
  <p:tag name="ARTICULATE_PLAYLIST_ID" val="-1"/>
  <p:tag name="ARTICULATE_LOCK_SLIDE" val="0"/>
  <p:tag name="ARTICULATE_SLIDE_NAV" val="3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5125a06f-7fd1-4587-a718-7d4c146633de"/>
  <p:tag name="ARTICULATE_TITLE_TAG" val="FGIBDST"/>
  <p:tag name="ARTICULATE_SLIDE_PAUSE" val="1"/>
  <p:tag name="ARTICULATE_NAV_LEVEL" val="1"/>
  <p:tag name="ARTICULATE_PLAYLIST_ID" val="-1"/>
  <p:tag name="ARTICULATE_LOCK_SLIDE" val="0"/>
  <p:tag name="ARTICULATE_SLIDE_NAV" val="31"/>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535ab9ac-8bb4-4e04-8e1f-54028db5fdda"/>
  <p:tag name="ARTICULATE_TITLE_TAG" val="FGIOENC"/>
  <p:tag name="ARTICULATE_SLIDE_PAUSE" val="1"/>
  <p:tag name="ARTICULATE_NAV_LEVEL" val="1"/>
  <p:tag name="ARTICULATE_PLAYLIST_ID" val="-1"/>
  <p:tag name="ARTICULATE_LOCK_SLIDE" val="0"/>
  <p:tag name="ARTICULATE_SLIDE_NAV" val="3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TITLE_TAG" val="Excel Download"/>
  <p:tag name="ARTICULATE_SLIDE_GUID" val="535ab9ac-8bb4-4e04-8e1f-54028db50302"/>
  <p:tag name="ARTICULATE_SLIDE_PAUSE" val="1"/>
  <p:tag name="ARTICULATE_NAV_LEVEL" val="1"/>
  <p:tag name="ARTICULATE_PLAYLIST_ID" val="-1"/>
  <p:tag name="ARTICULATE_LOCK_SLIDE" val="0"/>
  <p:tag name="ARTICULATE_SLIDE_NAV" val="33"/>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TITLE_TAG" val="Excel Download"/>
  <p:tag name="ARTICULATE_SLIDE_GUID" val="535ab9ac-8bb4-4e04-8e1f-54028db50302"/>
  <p:tag name="ARTICULATE_SLIDE_PAUSE" val="1"/>
  <p:tag name="ARTICULATE_NAV_LEVEL" val="1"/>
  <p:tag name="ARTICULATE_PLAYLIST_ID" val="-1"/>
  <p:tag name="ARTICULATE_LOCK_SLIDE" val="0"/>
  <p:tag name="ARTICULATE_SLIDE_NAV" val="33"/>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14e226cb-0d19-4c3d-b4ee-b95d993bd166"/>
  <p:tag name="ARTICULATE_SLIDE_PAUSE" val="1"/>
  <p:tag name="ARTICULATE_NAV_LEVEL" val="1"/>
  <p:tag name="ARTICULATE_PLAYLIST_ID" val="-1"/>
  <p:tag name="ARTICULATE_LOCK_SLIDE" val="0"/>
  <p:tag name="ARTICULATE_SLIDE_NAV" val="3"/>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TITLE_TAG" val="Excel Download"/>
  <p:tag name="ARTICULATE_SLIDE_GUID" val="535ab9ac-8bb4-4e04-8e1f-54028db50303"/>
  <p:tag name="ARTICULATE_SLIDE_PAUSE" val="1"/>
  <p:tag name="ARTICULATE_NAV_LEVEL" val="1"/>
  <p:tag name="ARTICULATE_PLAYLIST_ID" val="-1"/>
  <p:tag name="ARTICULATE_LOCK_SLIDE" val="0"/>
  <p:tag name="ARTICULATE_SLIDE_NAV" val="35"/>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16601603-ade2-4092-b18b-3021b6695685"/>
  <p:tag name="ARTICULATE_TITLE_TAG" val="FOIDOCH"/>
  <p:tag name="ARTICULATE_SLIDE_PAUSE" val="1"/>
  <p:tag name="ARTICULATE_NAV_LEVEL" val="1"/>
  <p:tag name="ARTICULATE_PLAYLIST_ID" val="-1"/>
  <p:tag name="ARTICULATE_LOCK_SLIDE" val="0"/>
  <p:tag name="ARTICULATE_SLIDE_NAV" val="37"/>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c85608fe-9b83-4ecb-af27-b56e8b6d1c1c"/>
  <p:tag name="ARTICULATE_TITLE_TAG" val="FOIDOCH"/>
  <p:tag name="ARTICULATE_SLIDE_PAUSE" val="1"/>
  <p:tag name="ARTICULATE_NAV_LEVEL" val="1"/>
  <p:tag name="ARTICULATE_PLAYLIST_ID" val="-1"/>
  <p:tag name="ARTICULATE_LOCK_SLIDE" val="0"/>
  <p:tag name="ARTICULATE_SLIDE_NAV" val="38"/>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388c431c-3d4e-4d85-98b2-c7474173355e"/>
  <p:tag name="ARTICULATE_TITLE_TAG" val="FOIDOCH"/>
  <p:tag name="ARTICULATE_SLIDE_PAUSE" val="1"/>
  <p:tag name="ARTICULATE_NAV_LEVEL" val="1"/>
  <p:tag name="ARTICULATE_PLAYLIST_ID" val="-1"/>
  <p:tag name="ARTICULATE_LOCK_SLIDE" val="0"/>
  <p:tag name="ARTICULATE_SLIDE_NAV" val="39"/>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f6a3696d-844d-4da2-a448-0bfe80c1b491"/>
  <p:tag name="ARTICULATE_TITLE_TAG" val="FOIDOCH"/>
  <p:tag name="ARTICULATE_SLIDE_PAUSE" val="1"/>
  <p:tag name="ARTICULATE_NAV_LEVEL" val="1"/>
  <p:tag name="ARTICULATE_PLAYLIST_ID" val="-1"/>
  <p:tag name="ARTICULATE_LOCK_SLIDE" val="0"/>
  <p:tag name="ARTICULATE_SLIDE_NAV" val="40"/>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f6a3696d-844d-4da2-a448-0bfe80c1b491"/>
  <p:tag name="ARTICULATE_TITLE_TAG" val="FOIDOCH"/>
  <p:tag name="ARTICULATE_SLIDE_PAUSE" val="1"/>
  <p:tag name="ARTICULATE_NAV_LEVEL" val="1"/>
  <p:tag name="ARTICULATE_PLAYLIST_ID" val="-1"/>
  <p:tag name="ARTICULATE_LOCK_SLIDE" val="0"/>
  <p:tag name="ARTICULATE_SLIDE_NAV" val="40"/>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GUID" val="f6a3696d-844d-4da2-a448-0bfe80c1b491"/>
  <p:tag name="ARTICULATE_TITLE_TAG" val="FOIDOCH"/>
  <p:tag name="ARTICULATE_SLIDE_PAUSE" val="1"/>
  <p:tag name="ARTICULATE_NAV_LEVEL" val="1"/>
  <p:tag name="ARTICULATE_PLAYLIST_ID" val="-1"/>
  <p:tag name="ARTICULATE_LOCK_SLIDE" val="0"/>
  <p:tag name="ARTICULATE_SLIDE_NAV" val="4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f6a3696d-844d-4da2-a448-0bfe80c1b491"/>
  <p:tag name="ARTICULATE_TITLE_TAG" val="FOIDOCH"/>
  <p:tag name="ARTICULATE_SLIDE_PAUSE" val="1"/>
  <p:tag name="ARTICULATE_NAV_LEVEL" val="1"/>
  <p:tag name="ARTICULATE_PLAYLIST_ID" val="-1"/>
  <p:tag name="ARTICULATE_LOCK_SLIDE" val="0"/>
  <p:tag name="ARTICULATE_SLIDE_NAV" val="4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TITLE_TAG" val="FOIDOCH"/>
  <p:tag name="ARTICULATE_SLIDE_GUID" val="c51ca8ee-8771-4c43-a0a0-b0279b100294"/>
  <p:tag name="ARTICULATE_SLIDE_PAUSE" val="1"/>
  <p:tag name="ARTICULATE_NAV_LEVEL" val="1"/>
  <p:tag name="ARTICULATE_PLAYLIST_ID" val="-1"/>
  <p:tag name="ARTICULATE_LOCK_SLIDE" val="0"/>
  <p:tag name="ARTICULATE_SLIDE_NAV" val="43"/>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TITLE_TAG" val="FGIENCD "/>
  <p:tag name="ARTICULATE_SLIDE_GUID" val="c51ca8ee-8771-4c43-a0a0-b0279b100295"/>
  <p:tag name="ARTICULATE_SLIDE_PAUSE" val="1"/>
  <p:tag name="ARTICULATE_NAV_LEVEL" val="1"/>
  <p:tag name="ARTICULATE_PLAYLIST_ID" val="-1"/>
  <p:tag name="ARTICULATE_LOCK_SLIDE" val="0"/>
  <p:tag name="ARTICULATE_SLIDE_NAV" val="44"/>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fd5e6735-2f65-46d3-bc7d-07411b0c7071"/>
  <p:tag name="ARTICULATE_SLIDE_PAUSE" val="1"/>
  <p:tag name="ARTICULATE_NAV_LEVEL" val="1"/>
  <p:tag name="ARTICULATE_PLAYLIST_ID" val="-1"/>
  <p:tag name="ARTICULATE_LOCK_SLIDE" val="0"/>
  <p:tag name="ARTICULATE_SLIDE_NAV" val="4"/>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TITLE_TAG" val="FGIENCD"/>
  <p:tag name="ARTICULATE_SLIDE_GUID" val="c51ca8ee-8771-4c43-a0a0-b0279b100296"/>
  <p:tag name="ARTICULATE_SLIDE_PAUSE" val="1"/>
  <p:tag name="ARTICULATE_NAV_LEVEL" val="1"/>
  <p:tag name="ARTICULATE_PLAYLIST_ID" val="-1"/>
  <p:tag name="ARTICULATE_LOCK_SLIDE" val="0"/>
  <p:tag name="ARTICULATE_SLIDE_NAV" val="45"/>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TITLE_TAG" val="FGIENCD"/>
  <p:tag name="ARTICULATE_SLIDE_GUID" val="c51ca8ee-8771-4c43-a0a0-b0279b100296"/>
  <p:tag name="ARTICULATE_SLIDE_PAUSE" val="1"/>
  <p:tag name="ARTICULATE_NAV_LEVEL" val="1"/>
  <p:tag name="ARTICULATE_PLAYLIST_ID" val="-1"/>
  <p:tag name="ARTICULATE_LOCK_SLIDE" val="0"/>
  <p:tag name="ARTICULATE_SLIDE_NAV" val="45"/>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TITLE_TAG" val="FPIPURR"/>
  <p:tag name="ARTICULATE_SLIDE_GUID" val="c51ca8ee-8771-4c43-a0a0-b0279b100297"/>
  <p:tag name="ARTICULATE_SLIDE_PAUSE" val="1"/>
  <p:tag name="ARTICULATE_NAV_LEVEL" val="1"/>
  <p:tag name="ARTICULATE_PLAYLIST_ID" val="-1"/>
  <p:tag name="ARTICULATE_LOCK_SLIDE" val="0"/>
  <p:tag name="ARTICULATE_SLIDE_NAV" val="46"/>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TITLE_TAG" val="FTMVEND"/>
  <p:tag name="ARTICULATE_SLIDE_GUID" val="c51ca8ee-8771-4c43-a0a0-b0279b100298"/>
  <p:tag name="ARTICULATE_SLIDE_PAUSE" val="1"/>
  <p:tag name="ARTICULATE_NAV_LEVEL" val="1"/>
  <p:tag name="ARTICULATE_PLAYLIST_ID" val="-1"/>
  <p:tag name="ARTICULATE_LOCK_SLIDE" val="0"/>
  <p:tag name="ARTICULATE_SLIDE_NAV" val="47"/>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TITLE_TAG" val="FTMVEND"/>
  <p:tag name="ARTICULATE_SLIDE_GUID" val="c51ca8ee-8771-4c43-a0a0-b0279b100299"/>
  <p:tag name="ARTICULATE_SLIDE_PAUSE" val="1"/>
  <p:tag name="ARTICULATE_NAV_LEVEL" val="1"/>
  <p:tag name="ARTICULATE_PLAYLIST_ID" val="-1"/>
  <p:tag name="ARTICULATE_LOCK_SLIDE" val="0"/>
  <p:tag name="ARTICULATE_SLIDE_NAV" val="48"/>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TITLE_TAG" val="FTMVEND"/>
  <p:tag name="ARTICULATE_SLIDE_GUID" val="c51ca8ee-8771-4c43-a0a0-b0279b100299"/>
  <p:tag name="ARTICULATE_SLIDE_PAUSE" val="1"/>
  <p:tag name="ARTICULATE_NAV_LEVEL" val="1"/>
  <p:tag name="ARTICULATE_PLAYLIST_ID" val="-1"/>
  <p:tag name="ARTICULATE_LOCK_SLIDE" val="0"/>
  <p:tag name="ARTICULATE_SLIDE_NAV" val="48"/>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TITLE_TAG" val="FTMVEND"/>
  <p:tag name="ARTICULATE_SLIDE_GUID" val="c51ca8ee-8771-4c43-a0a0-b0279b100300"/>
  <p:tag name="ARTICULATE_SLIDE_PAUSE" val="1"/>
  <p:tag name="ARTICULATE_NAV_LEVEL" val="1"/>
  <p:tag name="ARTICULATE_PLAYLIST_ID" val="-1"/>
  <p:tag name="ARTICULATE_LOCK_SLIDE" val="0"/>
  <p:tag name="ARTICULATE_SLIDE_NAV" val="49"/>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TITLE_TAG" val="FGITBAL"/>
  <p:tag name="ARTICULATE_SLIDE_GUID" val="c51ca8ee-8771-4c43-a0a0-b0279b100305"/>
  <p:tag name="ARTICULATE_SLIDE_PAUSE" val="1"/>
  <p:tag name="ARTICULATE_NAV_LEVEL" val="1"/>
  <p:tag name="ARTICULATE_PLAYLIST_ID" val="-1"/>
  <p:tag name="ARTICULATE_LOCK_SLIDE" val="0"/>
  <p:tag name="ARTICULATE_SLIDE_NAV" val="5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TITLE_TAG" val="FGITBAL"/>
  <p:tag name="ARTICULATE_SLIDE_GUID" val="c51ca8ee-8771-4c43-a0a0-b0279b100306"/>
  <p:tag name="ARTICULATE_SLIDE_PAUSE" val="1"/>
  <p:tag name="ARTICULATE_NAV_LEVEL" val="1"/>
  <p:tag name="ARTICULATE_PLAYLIST_ID" val="-1"/>
  <p:tag name="ARTICULATE_LOCK_SLIDE" val="0"/>
  <p:tag name="ARTICULATE_SLIDE_NAV" val="5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ed86077-674e-4af8-a9e2-ee27482c0fad"/>
  <p:tag name="ARTICULATE_SLIDE_PAUSE" val="1"/>
  <p:tag name="ARTICULATE_NAV_LEVEL" val="1"/>
  <p:tag name="ARTICULATE_PLAYLIST_ID" val="-1"/>
  <p:tag name="ARTICULATE_LOCK_SLIDE" val="0"/>
  <p:tag name="ARTICULATE_SLIDE_NAV" val="5"/>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TITLE_TAG" val="FGIGLAC"/>
  <p:tag name="ARTICULATE_SLIDE_GUID" val="c51ca8ee-8771-4c43-a0a0-b0279b100309"/>
  <p:tag name="ARTICULATE_SLIDE_PAUSE" val="1"/>
  <p:tag name="ARTICULATE_NAV_LEVEL" val="1"/>
  <p:tag name="ARTICULATE_PLAYLIST_ID" val="-1"/>
  <p:tag name="ARTICULATE_LOCK_SLIDE" val="0"/>
  <p:tag name="ARTICULATE_SLIDE_NAV" val="52"/>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TITLE_TAG" val="FGIGLAC"/>
  <p:tag name="ARTICULATE_SLIDE_GUID" val="c51ca8ee-8771-4c43-a0a0-b0279b100310"/>
  <p:tag name="ARTICULATE_SLIDE_PAUSE" val="1"/>
  <p:tag name="ARTICULATE_NAV_LEVEL" val="1"/>
  <p:tag name="ARTICULATE_PLAYLIST_ID" val="-1"/>
  <p:tag name="ARTICULATE_LOCK_SLIDE" val="0"/>
  <p:tag name="ARTICULATE_SLIDE_NAV" val="53"/>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TITLE_TAG" val="FGIGLAC"/>
  <p:tag name="ARTICULATE_SLIDE_GUID" val="c51ca8ee-8771-4c43-a0a0-b0279b100310"/>
  <p:tag name="ARTICULATE_SLIDE_PAUSE" val="1"/>
  <p:tag name="ARTICULATE_NAV_LEVEL" val="1"/>
  <p:tag name="ARTICULATE_PLAYLIST_ID" val="-1"/>
  <p:tag name="ARTICULATE_LOCK_SLIDE" val="0"/>
  <p:tag name="ARTICULATE_SLIDE_NAV" val="53"/>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TITLE_TAG" val="FRIGITD"/>
  <p:tag name="ARTICULATE_SLIDE_GUID" val="c51ca8ee-8771-4c43-a0a0-b0279b100311"/>
  <p:tag name="ARTICULATE_SLIDE_PAUSE" val="1"/>
  <p:tag name="ARTICULATE_NAV_LEVEL" val="1"/>
  <p:tag name="ARTICULATE_PLAYLIST_ID" val="-1"/>
  <p:tag name="ARTICULATE_LOCK_SLIDE" val="0"/>
  <p:tag name="ARTICULATE_SLIDE_NAV" val="5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TITLE_TAG" val="FRIGITD"/>
  <p:tag name="ARTICULATE_SLIDE_GUID" val="c51ca8ee-8771-4c43-a0a0-b0279b100312"/>
  <p:tag name="ARTICULATE_SLIDE_PAUSE" val="1"/>
  <p:tag name="ARTICULATE_NAV_LEVEL" val="1"/>
  <p:tag name="ARTICULATE_PLAYLIST_ID" val="-1"/>
  <p:tag name="ARTICULATE_LOCK_SLIDE" val="0"/>
  <p:tag name="ARTICULATE_SLIDE_NAV" val="55"/>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TITLE_TAG" val="FRIGITD"/>
  <p:tag name="ARTICULATE_SLIDE_GUID" val="c51ca8ee-8771-4c43-a0a0-b0279b100315"/>
  <p:tag name="ARTICULATE_SLIDE_PAUSE" val="1"/>
  <p:tag name="ARTICULATE_NAV_LEVEL" val="1"/>
  <p:tag name="ARTICULATE_PLAYLIST_ID" val="-1"/>
  <p:tag name="ARTICULATE_LOCK_SLIDE" val="0"/>
  <p:tag name="ARTICULATE_SLIDE_NAV" val="56"/>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TITLE_TAG" val="FRIGITD"/>
  <p:tag name="ARTICULATE_SLIDE_GUID" val="c51ca8ee-8771-4c43-a0a0-b0279b100316"/>
  <p:tag name="ARTICULATE_SLIDE_PAUSE" val="1"/>
  <p:tag name="ARTICULATE_NAV_LEVEL" val="1"/>
  <p:tag name="ARTICULATE_PLAYLIST_ID" val="-1"/>
  <p:tag name="ARTICULATE_LOCK_SLIDE" val="0"/>
  <p:tag name="ARTICULATE_SLIDE_NAV" val="57"/>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TITLE_TAG" val="FRIGITD"/>
  <p:tag name="ARTICULATE_SLIDE_GUID" val="c51ca8ee-8771-4c43-a0a0-b0279b100313"/>
  <p:tag name="ARTICULATE_SLIDE_PAUSE" val="1"/>
  <p:tag name="ARTICULATE_NAV_LEVEL" val="1"/>
  <p:tag name="ARTICULATE_PLAYLIST_ID" val="-1"/>
  <p:tag name="ARTICULATE_LOCK_SLIDE" val="0"/>
  <p:tag name="ARTICULATE_SLIDE_NAV" val="58"/>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TITLE_TAG" val="FRIGTRD"/>
  <p:tag name="ARTICULATE_SLIDE_GUID" val="c51ca8ee-8771-4c43-a0a0-b0279b100314"/>
  <p:tag name="ARTICULATE_SLIDE_PAUSE" val="1"/>
  <p:tag name="ARTICULATE_NAV_LEVEL" val="1"/>
  <p:tag name="ARTICULATE_PLAYLIST_ID" val="-1"/>
  <p:tag name="ARTICULATE_LOCK_SLIDE" val="0"/>
  <p:tag name="ARTICULATE_SLIDE_NAV" val="59"/>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17"/>
  <p:tag name="ARTICULATE_SLIDE_PAUSE" val="1"/>
  <p:tag name="ARTICULATE_NAV_LEVEL" val="1"/>
  <p:tag name="ARTICULATE_PLAYLIST_ID" val="-1"/>
  <p:tag name="ARTICULATE_LOCK_SLIDE" val="0"/>
  <p:tag name="ARTICULATE_SLIDE_NAV" val="6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396024dc-001b-43c9-963e-8739379a7352"/>
  <p:tag name="ARTICULATE_SLIDE_PAUSE" val="1"/>
  <p:tag name="ARTICULATE_NAV_LEVEL" val="1"/>
  <p:tag name="ARTICULATE_PLAYLIST_ID" val="-1"/>
  <p:tag name="ARTICULATE_LOCK_SLIDE" val="0"/>
  <p:tag name="ARTICULATE_SLIDE_NAV" val="6"/>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18"/>
  <p:tag name="ARTICULATE_SLIDE_PAUSE" val="1"/>
  <p:tag name="ARTICULATE_NAV_LEVEL" val="1"/>
  <p:tag name="ARTICULATE_PLAYLIST_ID" val="-1"/>
  <p:tag name="ARTICULATE_LOCK_SLIDE" val="0"/>
  <p:tag name="ARTICULATE_SLIDE_NAV" val="63"/>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19"/>
  <p:tag name="ARTICULATE_SLIDE_PAUSE" val="1"/>
  <p:tag name="ARTICULATE_NAV_LEVEL" val="1"/>
  <p:tag name="ARTICULATE_PLAYLIST_ID" val="-1"/>
  <p:tag name="ARTICULATE_LOCK_SLIDE" val="0"/>
  <p:tag name="ARTICULATE_SLIDE_NAV" val="64"/>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19"/>
  <p:tag name="ARTICULATE_SLIDE_PAUSE" val="1"/>
  <p:tag name="ARTICULATE_NAV_LEVEL" val="1"/>
  <p:tag name="ARTICULATE_PLAYLIST_ID" val="-1"/>
  <p:tag name="ARTICULATE_LOCK_SLIDE" val="0"/>
  <p:tag name="ARTICULATE_SLIDE_NAV" val="64"/>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20"/>
  <p:tag name="ARTICULATE_SLIDE_PAUSE" val="1"/>
  <p:tag name="ARTICULATE_NAV_LEVEL" val="1"/>
  <p:tag name="ARTICULATE_PLAYLIST_ID" val="-1"/>
  <p:tag name="ARTICULATE_LOCK_SLIDE" val="0"/>
  <p:tag name="ARTICULATE_SLIDE_NAV" val="65"/>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21"/>
  <p:tag name="ARTICULATE_SLIDE_PAUSE" val="1"/>
  <p:tag name="ARTICULATE_NAV_LEVEL" val="1"/>
  <p:tag name="ARTICULATE_PLAYLIST_ID" val="-1"/>
  <p:tag name="ARTICULATE_LOCK_SLIDE" val="0"/>
  <p:tag name="ARTICULATE_SLIDE_NAV" val="66"/>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22"/>
  <p:tag name="ARTICULATE_SLIDE_PAUSE" val="1"/>
  <p:tag name="ARTICULATE_NAV_LEVEL" val="1"/>
  <p:tag name="ARTICULATE_PLAYLIST_ID" val="-1"/>
  <p:tag name="ARTICULATE_LOCK_SLIDE" val="0"/>
  <p:tag name="ARTICULATE_SLIDE_NAV" val="67"/>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TITLE_TAG" val="FGRBDSC"/>
  <p:tag name="ARTICULATE_SLIDE_GUID" val="c51ca8ee-8771-4c43-a0a0-b0279b100322"/>
  <p:tag name="ARTICULATE_SLIDE_PAUSE" val="1"/>
  <p:tag name="ARTICULATE_NAV_LEVEL" val="1"/>
  <p:tag name="ARTICULATE_PLAYLIST_ID" val="-1"/>
  <p:tag name="ARTICULATE_LOCK_SLIDE" val="0"/>
  <p:tag name="ARTICULATE_SLIDE_NAV" val="67"/>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acbf83d5-3da1-4d4e-8a83-a31da687e9d7"/>
  <p:tag name="ARTICULATE_SLIDE_PAUSE" val="1"/>
  <p:tag name="ARTICULATE_NAV_LEVEL" val="1"/>
  <p:tag name="ARTICULATE_PLAYLIST_ID" val="-1"/>
  <p:tag name="ARTICULATE_LOCK_SLIDE" val="0"/>
  <p:tag name="ARTICULATE_SLIDE_NAV" val="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6a8cef31-9535-4699-8b7a-388be26d4573"/>
  <p:tag name="ARTICULATE_SLIDE_PAUSE" val="1"/>
  <p:tag name="ARTICULATE_NAV_LEVEL" val="1"/>
  <p:tag name="ARTICULATE_PLAYLIST_ID" val="-1"/>
  <p:tag name="ARTICULATE_LOCK_SLIDE" val="0"/>
  <p:tag name="ARTICULATE_SLIDE_NAV" val="8"/>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12979</TotalTime>
  <Words>4064</Words>
  <Application>Microsoft Office PowerPoint</Application>
  <PresentationFormat>On-screen Show (4:3)</PresentationFormat>
  <Paragraphs>344</Paragraphs>
  <Slides>74</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Times New Roman</vt:lpstr>
      <vt:lpstr>Trebuchet MS</vt:lpstr>
      <vt:lpstr>Wingdings</vt:lpstr>
      <vt:lpstr>Office Theme</vt:lpstr>
      <vt:lpstr>PowerPoint Presentation</vt:lpstr>
      <vt:lpstr>What are Banner Pages?</vt:lpstr>
      <vt:lpstr>What’s in a Name?</vt:lpstr>
      <vt:lpstr>What’s in a Name?</vt:lpstr>
      <vt:lpstr>Document Types</vt:lpstr>
      <vt:lpstr>Rule Classes</vt:lpstr>
      <vt:lpstr>Rule Classes</vt:lpstr>
      <vt:lpstr>Banner Index Codes</vt:lpstr>
      <vt:lpstr>Navigating Banner Pages This is the Banner General Menu page. You can type the page name directly into the search box. After entering the page name, press the enter key on your keyboard. As you type in the page name, options for pages will appear below the search box. You can select one of those as well. </vt:lpstr>
      <vt:lpstr>Navigating Banner Pages  You can also browse to the page by navigating through the menu folders on the General Menu (tiled bars); options will appear under the “Banner” name after selecting this option. Continue through the menu options. </vt:lpstr>
      <vt:lpstr>Navigating Banner pages You can also use the Related menu on the Toolbar to access a more detailed view of a related page. Select Related from the toolbar to see which detail pages can be opened from an existing page.</vt:lpstr>
      <vt:lpstr>Navigating Banner Pages You can also use the Related menu on the Toolbar to access a more detailed view of a related page. Select Related from the toolbar to see which detail pages can be opened from an existing page.</vt:lpstr>
      <vt:lpstr>FGIBSUM-Organization Budget Summary Page (Acronym=Finance, General Ledger, Inquiry, Budget Summary) FGIBSUM displays summarized budget information for a selected organization. Adjusted Budget (Current Budget), year-to-date activity (transactions), commitments (encumbrances) and available balance are summarized on this page by major category type. In the key block area (top of the page) enter the org (organization or index number) and press the tab key on your keyboard. You can also change the Fiscal Year by using the drop down box or manually changing it. Ignore the Commit Indicator. VCU does not use this field. Click on the “GO” icon. </vt:lpstr>
      <vt:lpstr>FGIBSUM (continued)-The activity on the page is summarized by Type: Revenue Labor, Expenditures and Transfers. You’ll notice that this particular org has budget and activity in labor(personnel expenses) and expenditures, but no revenues. Since the Banner default is to assume revenues and subtract expenditures, you may find the negative numbers in the Net Total fields to be misleading. This is something you’ll have to keep in mind for orgs with expenditure budget only. The Available Balances shown are correct, but they include any Commitments (encumbrances). </vt:lpstr>
      <vt:lpstr>FGIBAVL-Budget Availability Status (Acronym=Finance, General Ledger, Inquiry, Budget Availability) FGIBAVL provides an overview of your department’s budget by budget pool (a summarized expense category). The page summarizes the current budget and expenditures in major categories with available balances given for each pool. Tab to the Index field and enter your Index code. Press the tab key. This page requires you enter an Account code as well. For example, to view all pools and expenditures, enter 50000 in the Account field. To view all non-salary related expenditure budget pools, enter 60000 in the Account field. Leave the Commit Type indicator set to Both. VCU does not use this particular feature. Click the “Go” icon when ready to view the results.</vt:lpstr>
      <vt:lpstr>FGIBAVL(continued)-a budget pool is a 5 digit summary account used for budgeting purposes only. For instance, telephone and network costs are budgeted in account pool 63000. Transactions for telephone and network costs will post to the more specific 6 digit accounts that fall under this budget pool. </vt:lpstr>
      <vt:lpstr>FGIBAVL(continued)-Current budget*, year-to-date expenditures, commitments and available balance are shown for each major budget category (budget pool), excluding salaries. You’ll notice on this page that the totals are positive numbers as this page does not include revenues. This particular page will not return results for accounts beginning with 4 (revenue accounts).  *Permanent Budget is not shown on Banner pages, only Adjusted Budget (which is your Current Budget). To see Permanent Budget you can either query all permanent budget transactions (see pages 27-28 of this module) or use the permanent budget reports available in Banner Self-Service (eServices). </vt:lpstr>
      <vt:lpstr>FGIBDSR-Executive Summary (acronym=Finance, General Ledger, Inquiry, Budget Summary) This page provides more specific information than the previous two, as the accounts are not summarized. The main advantage of this page is the ability to view financial data that is rolled up to higher organizational levels. In Banner, individual indexes roll up to sub-departments, sub-departments roll up to departments, departments roll up to major budget units and MBUs roll up to Senior Management Levels, etc. Too see this relationship, go to Banner page FTIORGH (example below) and enter an index code in the organization box. Click the “Go” icon. You’ll notice the numeric value is smaller as the organizational hierarchy is increased. This is useful for department managers who want to view summarized financial data for an entire department or school. </vt:lpstr>
      <vt:lpstr>FGIBDSR (continued)- From the main Banner page, type FGIBDSR. Let’s enter a value for a department level rather than a single index in the Organization field. This is a four digit code rather than six. Press the tab key on your keyboard. Click on the “Go” icon. The financial data shown is for all indexes that roll up to this department. If you want to restrict the view to department indexes with a particular fund source, enter a fund in the Fund field (i.e., 9100EG for E&amp;G funds). You’ll notice the Net Totals are returned as negative numbers. By default, Banner assumes offsetting revenues. To view expenditures only, click on the Start Over icon and uncheck Include Revenue Accounts. Then click on the “Go” icon.   </vt:lpstr>
      <vt:lpstr>FGIBDSR (continued) </vt:lpstr>
      <vt:lpstr>FGIBDSR (continued)  </vt:lpstr>
      <vt:lpstr>FGIBDSR (continued)-The financial data shown is expenditure activity for the entire department. You’ll notice the Net Totals are now positive numbers.   </vt:lpstr>
      <vt:lpstr>FGIBDST-Organization Budget Status (acronym=Finance, General Ledger, Inquiry, Budget Status) This page is probably one of the most useful pages in Banner. It provides up to date information on adjusted budgets, year-to-date expenditures, open commitments and available balances.  In the key block area, select your fiscal year (if other than current) and type in your Index code. Press the tab key on your keyboard. If you want to view all financial data for this index, leave the Account field blank. If this particular index does not earn revenues, remember to uncheck Include Revenue Accounts or your Net Totals will be returned as negative values. Leave the Commit Type Indicator set to Both. VCU does not use this feature. Click on the “Go” icon to see the results.</vt:lpstr>
      <vt:lpstr>FGIBDST (continued)-You’ll need to use the scroll bar to view all the accounts returned on this page. The Adjusted Budget shown is your Current Budget. YTD Activity is year-to-date expenditures through today. Commitments are your encumbrances (outstanding purchase orders, etc.). The Available Balance field includes your commitments (deducts from your balance). </vt:lpstr>
      <vt:lpstr>FGIBDST(continued)-To view detailed transactions that make up your year-to-date activity, you can enter the Account you wish to view in the account field; be sure the “Query Specific Account” box is selected; then select the “GO” icon; highlight the specific account from the account list. This will give you a list of all transactions (budget, expenses and commitments) that posted to that account code. </vt:lpstr>
      <vt:lpstr>FGIBDST(continued) click once in the field for the transactions you want to view (for the specific account you wish to investigate). In this case, year to date activity for Undistributed Charge Card Supplies. Then, press the F3 key on your keyboard. This brings up page FGITRND.</vt:lpstr>
      <vt:lpstr>page FGITRND (Transaction Detail) will open showing all transactions that have posted to the account. Transactions with YTD in the Field column are items that have been paid. ENC in the field column are commitments (purchase orders). Transactions with fields beginning with AB or OB are budget related entries.  The Type column (the Banner rule class) identifies the specific type of transaction. Transactions beginning with X are journal voucher entries. The X type entries shown here are corporate card purchases which are uploaded as a journal voucher each month. Types beginning with H are wage related entries. Payments to vendors are types beginning with I. Creation of a purchase order is identified with type beginning with P.</vt:lpstr>
      <vt:lpstr>FGITRND (continued)-To view more detailed information about a transaction, click once on the line of the transaction you wish to query. Select F3. Ensure the document and document type are correct (remember “X” represents a journal voucher type).</vt:lpstr>
      <vt:lpstr>FGIDOCR (continued) - Ensure the document and document type are correct (remember “JV” represents a journal voucher document). Select “Go” icon</vt:lpstr>
      <vt:lpstr>FGIDOCR (continued) – Details of the transaction will display. To find the specific line item, you will need to scroll through the items or add a “filter”.</vt:lpstr>
      <vt:lpstr>FGIDOCR (continued) – We have elected to use the amount. Enter the applicable inpageation, and select “Go” icon</vt:lpstr>
      <vt:lpstr>FGIDOCR (continued)-Details of the transaction will display. To obtain more information, select the line, and hit F3. To return to FGITRND (Transaction Detail) or the FGIBDST (Budget Status) page, simply click the black X on the Banner menu bar until you return to your starting point. </vt:lpstr>
      <vt:lpstr>FGITRND-You can also use this page for queries. After entering the Index information and selecting “GO”. Click on the Next Block icon. A block will appear asking to add another field will appear under “Detail Transaction Activity”. Enter your query parameters. In this example, we’re looking for all original permanent budget entries for this organization. The original permanent budget is loaded at the beginning of the fiscal year. In the Field column, enter OBD. Next click on the “Go” icon.</vt:lpstr>
      <vt:lpstr>FGITRND (continued)-All original permanent budget entries that were posted to this organization will be returned on the page. You can use more than one parameter on this page to confine your search to more specific information. You’ll find other examples in the pages Handbook located in the Course Documents section of this course. </vt:lpstr>
      <vt:lpstr>From page FGIBDST you can also view a list of outstanding encumbrances (purchase commitments) for this org. Click on the specific line item, hit F3 on your keyboard. Select F3 again to drill down further on the specific line item you wish to investigate. </vt:lpstr>
      <vt:lpstr>FGIOENC(Org Encumbrance). From the Related drop down menu you can select Organization Encumbrances or from the main Banner menu, type FGIOENC and enter the index you wish to investigate. A list of balances associated with the org will display. The number under Encumbrance is the EP number or the purchase order number. The Amount is the remaining balance of the purchase order after payments.</vt:lpstr>
      <vt:lpstr>The Budget Status page (FGIBDST), as well as many other pages, can be downloaded into an Excel spreadsheet. To do this, select “Tools” and Export on the right side of screen. On other pages if this option is grayed out, you’ll know the page cannot be downloaded.  </vt:lpstr>
      <vt:lpstr>The Budget Status page (FGIBDST), as well as many other pages, can be downloaded into an Excel spreadsheet. To do this, select “Tools” and Export on the left side of screen. You will see a message appear on the bottom; select “open” or “save”. On other pages if this option is grayed out, you’ll know the page cannot be downloaded.  </vt:lpstr>
      <vt:lpstr>The file will download with the column headings and you’ll need to adjust the column widths as well as the number formatting. </vt:lpstr>
      <vt:lpstr>There are many useful Banner pages that deal with purchase orders and vendors. Let’s look at a few of them. FOIDOCH (Document History) gives you a comprehensive look at purchase orders and other documents. With a PO number, you can view information about the PO, invoices received and the corresponding receiving entries. You can access FOIDOCH from the Banner Welcome page by simply typing in the page name. </vt:lpstr>
      <vt:lpstr>Type PO in the Document Type box. Tab to Document Code and type in your PO number (without EP). Click on the Go icon.</vt:lpstr>
      <vt:lpstr>From here you can navigate to specific information about the purchase order, invoices for that purchase order, Banner receivers completed for the invoices and the checks disbursed. </vt:lpstr>
      <vt:lpstr>To view a specific item, click in the field where the item is listed. In this example, we’ve selected an invoice.  Hit F3 or under “Related”, select Query Document. </vt:lpstr>
      <vt:lpstr>page FAIINVE (Invoice query) will open. After selecting Query Document, the invoice number previously selected will appear in the document field. Select the Go icon. Information on the invoice will then appear.</vt:lpstr>
      <vt:lpstr>page FAIINVE can also be accessed from the Welcome page. Enter the invoice number in the document field and Select the Go icon. </vt:lpstr>
      <vt:lpstr>Information for the invoice number previously selected will appear. Use the up/down tabs located in the bottom left to view different sections of the document.</vt:lpstr>
      <vt:lpstr>From the Welcome page, type page FPIRCVD (Receiving Goods Query) and enter the Receiver’s eID. </vt:lpstr>
      <vt:lpstr>Another useful page for purchase orders is FGIENCD (Encumbrance Detail). From the Welcome page type in page FGIENCD, enter the purchase order number (do not include EP). Select the Go icon.</vt:lpstr>
      <vt:lpstr>FGIENCD (continued)-This page shows a detailed accounting of the purchase order in chronological order. In the Type field: PORD would be the original purchase order, CORD are purchase order changes, INEI are the invoices processed against the order and E090 indicates the PO rolled over from the previous fiscal year.</vt:lpstr>
      <vt:lpstr>FGIENCD (continued)</vt:lpstr>
      <vt:lpstr>Type FPIPURR (Purchase/Blanket/Change Order Inquiry) from the Welcome page; this page is useful when you’re looking for purchase order origination information. Type in the PO number (no EP) and select the Go icon.</vt:lpstr>
      <vt:lpstr>It is often necessary to see if a vendor has been entered into the Banner system. The easiest way to do this is to use FTMVEND (Vendor Maintenance) and Banner’s built in search tools. From the Welcome page, Go to page FTMVEND and click on the drop down arrow next to the Vendor field.</vt:lpstr>
      <vt:lpstr>FTMVEND (continued)-Click in the shaded line and select the search criteria. Enter F8 to execute query, or select the Go icon .</vt:lpstr>
      <vt:lpstr>FTMVEND (continued)-Click in the shaded line in the Last Name field and type in part of the vendor’s name. Enter F8 to execute query, or select the Go icon .</vt:lpstr>
      <vt:lpstr>FTMVEND (continued)- The page will return the closest matches to your query. To view more specific information about the vendor, double click on the vendor name.</vt:lpstr>
      <vt:lpstr>With Grant funds it is often necessary to look at fund (general ledger) information. Remember, Indexes roll up to Funds which can be a one-to-one or many-to-one relationship. Banner pages for Funds provide general ledger information such as assets (cash) and liabilities (payables) associated with their subordinate indexes. Let’s look at Banner page FGITBAL(Trial Balance). From the Welcome page type in FGITBAL; type in a Fund code. Press the tab key. You can also select which types of accounts you want to view by using the drop down menu next to Account Type. To view all accounts, leave this field blank. Click on the Go icon.</vt:lpstr>
      <vt:lpstr>FGITBAL (continued). On this page you’ll notice that current account balances are shown as debits and credits. Cash should be a debit balance. A credit cash balance indicates a deficit situation. Any accounts that show a credit or debit balance out of the ordinary will have an asterisk next to the field.</vt:lpstr>
      <vt:lpstr>Another general ledger page, FGIGLAC (General Ledger Activity), shows detailed transaction activity for each account. You can access FGIGLAC from the main Welcome page. Select the fund, period, index, and account.</vt:lpstr>
      <vt:lpstr>FGIGLAC (continued)-The FGIGLAC page will open and prompt you for field search criteria (account, type, amount, etc). Enter desired  search criteria information,  hit F8 on your keyboard or select the Go icon.</vt:lpstr>
      <vt:lpstr>FGIGLAC (continued)-The FGIGLAC page will open showing all transactions that posted to the account. To see the detail of any of the transactions, you would “filter again” using other search criteria such as Document number.</vt:lpstr>
      <vt:lpstr>FRIGITD (Grant Inception to Date) is a useful page for grant administrators. This page displays activity for grants or capital outlay projects from the inception date (rather than just fiscal year). It’s a flexible page with many options. To use this page, you can enter either the Grant ID or the Index code (in which case the Grant ID will self populate). You can also specify a grant year or leave blank for all years. If the grant has more than one fund, you can also check Fund Summary to display a summary of each fund. You may also specify a date range to display or leave blank and the date range will self populate based on the origination of the grant. After filling in the pertinent information, click on the Go Icon.</vt:lpstr>
      <vt:lpstr>FRIGITD (continued)-This page has options for the display of account activity. Level 1 Account Types is a summarized view.</vt:lpstr>
      <vt:lpstr>FRIGITD (continued)-Level 2 Account Types is summarized by specific areas of activity.</vt:lpstr>
      <vt:lpstr>FRIGITD (continued)-All levels of Account Summary displays all expenditure accounts. To view details of an expenditure account, click on the account then choose the Grant Transaction Detail page under related.</vt:lpstr>
      <vt:lpstr>FRIGITD (continued)- Another way to view the detail of an expenditure account, enter the account on the criteria selection screen and select the Go icon.</vt:lpstr>
      <vt:lpstr>FRIGTRD (Grant Transaction Detail) to reveal  all transactions that posted to that account. From here the transactions can be queried further using the specific criteria shown. </vt:lpstr>
      <vt:lpstr>Banner also has some built in reports. The most commonly used reports are FGRBDSC (Budget Status Current), FGRODTA (Org Detail Activity) and FGRORGH (Organization Hierarchy Report). To run FGRBDSC, from the Welcome page,  type FGRBDSC , hit enter, then select the Go icon. In the Printer field, under Printer Control, it should read DATABASE. Enter the desired parameter values.</vt:lpstr>
      <vt:lpstr>Click in the Values column and change the Fiscal Year (2 digits if needed). Make sure Chart of Accounts is equal to V (a capital V). Put in your org code or a range of org codes you wish to view. Limit the reports to certain accounts if you’d like, and put in an As of Date in the format of 6/30/2016.</vt:lpstr>
      <vt:lpstr>Use the Next section icons in the lower left to toggle down in order to use the submission and save features.</vt:lpstr>
      <vt:lpstr>The field next to the Submit should be selected. Then click on the Save icon located in the bottom right corner. If this is a report you will run on a routine basis, you can also save the parameters and name the report.</vt:lpstr>
      <vt:lpstr>The values you entered will disappear. To the right you’ll see two icons appear: the request is being processed, and the file name. The file ending in .lis is your report file. </vt:lpstr>
      <vt:lpstr>Click on the Related icon to reveal the menu, and you will see the review output option. Select this option. Double click on the file name ending in .lis.</vt:lpstr>
      <vt:lpstr>In the File Name, open the drop down menu, your report (.lis) will be listed. Select the report, and hit OK.  </vt:lpstr>
      <vt:lpstr>Your report will display. To download the file and save to Excel, To do this, select “Tools” and Export on the right side of screen. You will see a message appear on the bottom; select “open” or “save”. On other pages if this option is grayed out, you’ll know the page cannot be downloaded. </vt:lpstr>
    </vt:vector>
  </TitlesOfParts>
  <Company>VA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TS-CTE</dc:creator>
  <cp:lastModifiedBy>Karen P Lamb</cp:lastModifiedBy>
  <cp:revision>611</cp:revision>
  <dcterms:created xsi:type="dcterms:W3CDTF">2009-01-26T20:19:38Z</dcterms:created>
  <dcterms:modified xsi:type="dcterms:W3CDTF">2018-05-22T19:29:55Z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Exploring Banner Forms for Blackboard</vt:lpwstr>
  </property>
  <property fmtid="{D5CDD505-2E9C-101B-9397-08002B2CF9AE}" pid="4" name="ArticulateGUID">
    <vt:lpwstr>24E33D17-ECEF-43AF-97C3-92EBEA54E47E</vt:lpwstr>
  </property>
  <property fmtid="{D5CDD505-2E9C-101B-9397-08002B2CF9AE}" pid="5" name="ArticulateProjectFull">
    <vt:lpwstr>C:\Business Analyst\Banner 9 Training\Banner_9_Pages.ppta</vt:lpwstr>
  </property>
</Properties>
</file>